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ost Grotesk Medium" panose="020B0604020202020204" charset="0"/>
      <p:regular r:id="rId18"/>
    </p:embeddedFont>
    <p:embeddedFont>
      <p:font typeface="Roboto" panose="02000000000000000000" pitchFamily="2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869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7E0E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3145" y="-40092"/>
            <a:ext cx="8807963" cy="85008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8507" y="194998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Златното сечение: Божествената пропорция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8179328" y="7647166"/>
            <a:ext cx="755642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Изготвил : Кристиян Красимиров 10б</a:t>
            </a:r>
            <a:endParaRPr lang="en-US" sz="1750" dirty="0"/>
          </a:p>
        </p:txBody>
      </p:sp>
      <p:sp>
        <p:nvSpPr>
          <p:cNvPr id="6" name="Rectangle 5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4260" y="624245"/>
            <a:ext cx="7104936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Какво е Златното сечение?</a:t>
            </a:r>
            <a:endParaRPr lang="en-US" sz="4150" dirty="0"/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78" y="2227659"/>
            <a:ext cx="7801651" cy="473761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631204" y="1811893"/>
            <a:ext cx="4262438" cy="2238494"/>
          </a:xfrm>
          <a:prstGeom prst="roundRect">
            <a:avLst>
              <a:gd name="adj" fmla="val 4902"/>
            </a:avLst>
          </a:prstGeom>
          <a:solidFill>
            <a:srgbClr val="FAF9F5"/>
          </a:solidFill>
          <a:ln w="22860">
            <a:solidFill>
              <a:srgbClr val="BFD3D8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344" y="1811893"/>
            <a:ext cx="91440" cy="223849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935289" y="2047399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Дефиниция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9935289" y="2579013"/>
            <a:ext cx="3722846" cy="1235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Деление на отсечка на две части, така че по-голямата част се отнася към по-малката, както цялата отсечка към по-голямата.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9631204" y="4249698"/>
            <a:ext cx="4262438" cy="1311593"/>
          </a:xfrm>
          <a:prstGeom prst="roundRect">
            <a:avLst>
              <a:gd name="adj" fmla="val 8366"/>
            </a:avLst>
          </a:prstGeom>
          <a:solidFill>
            <a:srgbClr val="FAF9F5"/>
          </a:solidFill>
          <a:ln w="22860">
            <a:solidFill>
              <a:srgbClr val="BFD3D8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8344" y="4249698"/>
            <a:ext cx="91440" cy="13115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935289" y="4485203"/>
            <a:ext cx="285940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Математически израз</a:t>
            </a:r>
            <a:endParaRPr lang="en-US" sz="2050" dirty="0"/>
          </a:p>
        </p:txBody>
      </p:sp>
      <p:sp>
        <p:nvSpPr>
          <p:cNvPr id="11" name="Text 6"/>
          <p:cNvSpPr/>
          <p:nvPr/>
        </p:nvSpPr>
        <p:spPr>
          <a:xfrm>
            <a:off x="9935289" y="5016818"/>
            <a:ext cx="3722846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5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a/b = (a+b)/a ≈ 1.618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9631204" y="5760601"/>
            <a:ext cx="4262438" cy="1620560"/>
          </a:xfrm>
          <a:prstGeom prst="roundRect">
            <a:avLst>
              <a:gd name="adj" fmla="val 6771"/>
            </a:avLst>
          </a:prstGeom>
          <a:solidFill>
            <a:srgbClr val="FAF9F5"/>
          </a:solidFill>
          <a:ln w="22860">
            <a:solidFill>
              <a:srgbClr val="BFD3D8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344" y="5760601"/>
            <a:ext cx="91440" cy="16205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935289" y="5996107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Символ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9935289" y="6527721"/>
            <a:ext cx="3722846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Гръцката буква </a:t>
            </a:r>
            <a:r>
              <a:rPr lang="en-US" sz="165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 (Φ)</a:t>
            </a:r>
            <a:r>
              <a:rPr lang="en-US" sz="1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наречена в чест на скулптора Фидий.</a:t>
            </a:r>
            <a:endParaRPr lang="en-US" sz="1650" dirty="0"/>
          </a:p>
        </p:txBody>
      </p:sp>
      <p:sp>
        <p:nvSpPr>
          <p:cNvPr id="16" name="Rectangle 15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6372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Историята на Фи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312670"/>
            <a:ext cx="30480" cy="4653082"/>
          </a:xfrm>
          <a:prstGeom prst="roundRect">
            <a:avLst>
              <a:gd name="adj" fmla="val 312558"/>
            </a:avLst>
          </a:prstGeom>
          <a:solidFill>
            <a:srgbClr val="BFD3D8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2552581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FD3D8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231267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8860" y="235517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2390537"/>
            <a:ext cx="301037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Древни цивилизации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183011" y="2880955"/>
            <a:ext cx="6167199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Египет и Вавилон — предполагаемо използване в пирамиди и храмове.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273612" y="4254818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FD3D8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401490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8860" y="405741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183011" y="4092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Древна Гърция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183011" y="4583192"/>
            <a:ext cx="6167199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Питагор и Евклид формализират пропорцията математически.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273612" y="5957054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FD3D8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57171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78860" y="575964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183011" y="57950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Ренесанс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183011" y="6285428"/>
            <a:ext cx="6167199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Лука Пачоли написва </a:t>
            </a:r>
            <a:r>
              <a:rPr lang="en-US" sz="175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divina proportione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а Леонардо да Винчи прилага пропорцията в изкуството.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0277"/>
            <a:ext cx="87134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Златното сечение в Природата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22684"/>
            <a:ext cx="2411968" cy="24119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18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Спирали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08558"/>
            <a:ext cx="4158615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Раковини на охлюви, урагани и галактики следват логаритмична спирала на Φ.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422684"/>
            <a:ext cx="2411968" cy="2411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118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Растения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608558"/>
            <a:ext cx="4158615" cy="136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Разположението на листата, венчелистчетата и семената в слънчоглед следва числата на Фибоначи.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422684"/>
            <a:ext cx="2411968" cy="24119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1181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Животни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608558"/>
            <a:ext cx="4158615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Телосложението на животните и структурата на ДНК отразяват златната пропорция.</a:t>
            </a:r>
            <a:endParaRPr lang="en-US" sz="1750" dirty="0"/>
          </a:p>
        </p:txBody>
      </p:sp>
      <p:sp>
        <p:nvSpPr>
          <p:cNvPr id="12" name="Rectangle 11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7054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Природата следва математиката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133951" y="4483418"/>
            <a:ext cx="7216259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Златната спирала не е просто абстракция — тя е вградена в самата структура на живия свят, от микроскопичните раковини до гигантските галактики.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228267"/>
            <a:ext cx="30480" cy="1530787"/>
          </a:xfrm>
          <a:prstGeom prst="rect">
            <a:avLst/>
          </a:prstGeom>
          <a:solidFill>
            <a:srgbClr val="95CCDA"/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758" y="599480"/>
            <a:ext cx="9470350" cy="653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Златното сечение в Човешкото Тяло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58" y="2211705"/>
            <a:ext cx="8379857" cy="474857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629299" y="1758791"/>
            <a:ext cx="4276844" cy="1856780"/>
          </a:xfrm>
          <a:prstGeom prst="roundRect">
            <a:avLst>
              <a:gd name="adj" fmla="val 4730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45993" y="1975485"/>
            <a:ext cx="285988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Пропорции на лицето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9845993" y="2494836"/>
            <a:ext cx="3843457" cy="90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Разстоянията между очите, носа и устата образуват златни съотношения.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9629299" y="3808333"/>
            <a:ext cx="4276844" cy="1555432"/>
          </a:xfrm>
          <a:prstGeom prst="roundRect">
            <a:avLst>
              <a:gd name="adj" fmla="val 5646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845993" y="4025027"/>
            <a:ext cx="2613779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Крайници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845993" y="4544378"/>
            <a:ext cx="3843457" cy="602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Съотношението предмишница/китка и бедро/подбедрица клони към 1.618.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629299" y="5556528"/>
            <a:ext cx="4276844" cy="1856780"/>
          </a:xfrm>
          <a:prstGeom prst="roundRect">
            <a:avLst>
              <a:gd name="adj" fmla="val 4730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45993" y="5773222"/>
            <a:ext cx="2613779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Височина и пъп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9845993" y="6292572"/>
            <a:ext cx="3843457" cy="904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Пъпът дели тялото на две части в златно съотношение при идеални пропорции.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343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Златното сечение в Изкуството и Архитектурата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614618"/>
            <a:ext cx="1497092" cy="9252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74369" y="3614618"/>
            <a:ext cx="23780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Архитектура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2574369" y="4105037"/>
            <a:ext cx="2378035" cy="170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Партенонът в Атина и пирамидата в Гиза (предполагаемо) са построени с вградени златни пропорции.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3614618"/>
            <a:ext cx="1497092" cy="9252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16472" y="3614618"/>
            <a:ext cx="23780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Живопис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016472" y="4105037"/>
            <a:ext cx="2378035" cy="170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Леонардо да Винчи използва Φ в „Мона Лиза", а Салвадор Дали — в „Тайната вечеря".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3614618"/>
            <a:ext cx="1497092" cy="92523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58575" y="3614618"/>
            <a:ext cx="23780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Музика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1458575" y="4105037"/>
            <a:ext cx="2378035" cy="2381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Структурата на произведения на Бетовен и Барток предполага съзнателно използване на златното сечение.</a:t>
            </a:r>
            <a:endParaRPr lang="en-US" sz="1750" dirty="0"/>
          </a:p>
        </p:txBody>
      </p:sp>
      <p:sp>
        <p:nvSpPr>
          <p:cNvPr id="12" name="Rectangle 11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2569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Хармонията на древните майстори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83418"/>
            <a:ext cx="7556421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Партенонът е построен около 447 г. пр.н.е. и остава най-цитираният пример за златно сечение в архитектурата. Неговите пропорции създават усещане за съвършен баланс — дори след хилядолетия.</a:t>
            </a:r>
            <a:endParaRPr lang="en-US" sz="1750" dirty="0"/>
          </a:p>
        </p:txBody>
      </p:sp>
      <p:sp>
        <p:nvSpPr>
          <p:cNvPr id="5" name="Rectangle 4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183" y="554831"/>
            <a:ext cx="10673953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Числата на Фибоначи: Близкият роднина на Фи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83" y="1497449"/>
            <a:ext cx="6015395" cy="601539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183" y="1497449"/>
            <a:ext cx="6015395" cy="60153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43205" y="3202305"/>
            <a:ext cx="2273022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Последователността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543205" y="3628668"/>
            <a:ext cx="6015395" cy="243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0, 1, 1, 2, 3, 5, 8, 13, 21, 34...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7543205" y="4001691"/>
            <a:ext cx="6015395" cy="48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Всяко число е сбор от предходните две. Съотношението между последователни числа </a:t>
            </a:r>
            <a:r>
              <a:rPr lang="en-US" sz="1400" b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клони към 1.618</a:t>
            </a: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точно Златното сечение.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7543205" y="4650581"/>
            <a:ext cx="6015395" cy="1139428"/>
          </a:xfrm>
          <a:prstGeom prst="roundRect">
            <a:avLst>
              <a:gd name="adj" fmla="val 6663"/>
            </a:avLst>
          </a:prstGeom>
          <a:solidFill>
            <a:srgbClr val="B6D6FC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942" y="4893469"/>
            <a:ext cx="225862" cy="1807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30540" y="4839653"/>
            <a:ext cx="5247323" cy="730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Приложението на числата на Фибоначи обхваща моделиране на растеж в природата, компютърни алгоритми и финансови пазари.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688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Вечната Красота на Пропорцията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826550"/>
            <a:ext cx="7556421" cy="2334101"/>
          </a:xfrm>
          <a:prstGeom prst="roundRect">
            <a:avLst>
              <a:gd name="adj" fmla="val 4082"/>
            </a:avLst>
          </a:prstGeom>
          <a:solidFill>
            <a:srgbClr val="D9EDF2"/>
          </a:solidFill>
          <a:ln w="7620">
            <a:solidFill>
              <a:srgbClr val="BFD3D8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410" y="3834170"/>
            <a:ext cx="3770590" cy="2318861"/>
          </a:xfrm>
          <a:prstGeom prst="roundRect">
            <a:avLst>
              <a:gd name="adj" fmla="val 4108"/>
            </a:avLst>
          </a:prstGeom>
          <a:solidFill>
            <a:srgbClr val="D9EDF2"/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40609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Универсален закон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4551402"/>
            <a:ext cx="3316962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Златното сечение е общ език на хармонията — в природата, изкуството и науката.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572000" y="3834170"/>
            <a:ext cx="3770590" cy="2318861"/>
          </a:xfrm>
          <a:prstGeom prst="rect">
            <a:avLst/>
          </a:prstGeom>
          <a:solidFill>
            <a:srgbClr val="D9EDF2"/>
          </a:solidFill>
          <a:ln/>
        </p:spPr>
      </p:sp>
      <p:sp>
        <p:nvSpPr>
          <p:cNvPr id="9" name="Shape 6"/>
          <p:cNvSpPr/>
          <p:nvPr/>
        </p:nvSpPr>
        <p:spPr>
          <a:xfrm>
            <a:off x="4572000" y="3834170"/>
            <a:ext cx="30480" cy="2318861"/>
          </a:xfrm>
          <a:prstGeom prst="roundRect">
            <a:avLst>
              <a:gd name="adj" fmla="val 312558"/>
            </a:avLst>
          </a:prstGeom>
          <a:solidFill>
            <a:srgbClr val="BFD3D8"/>
          </a:solidFill>
          <a:ln/>
        </p:spPr>
      </p:sp>
      <p:sp>
        <p:nvSpPr>
          <p:cNvPr id="10" name="Text 7"/>
          <p:cNvSpPr/>
          <p:nvPr/>
        </p:nvSpPr>
        <p:spPr>
          <a:xfrm>
            <a:off x="4798814" y="4060984"/>
            <a:ext cx="331696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Непрестанно вдъхновение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4798814" y="4905732"/>
            <a:ext cx="3316962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Откритието продължава да вдъхновява учени, артисти и дизайнери по целия свят.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86615" y="3789848"/>
            <a:ext cx="9913539" cy="225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7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Благодаря за вниманието!</a:t>
            </a:r>
            <a:endParaRPr lang="en-US" sz="7200" dirty="0"/>
          </a:p>
        </p:txBody>
      </p:sp>
      <p:sp>
        <p:nvSpPr>
          <p:cNvPr id="3" name="Rectangle 2"/>
          <p:cNvSpPr/>
          <p:nvPr/>
        </p:nvSpPr>
        <p:spPr>
          <a:xfrm>
            <a:off x="12791552" y="7647166"/>
            <a:ext cx="1768510" cy="491999"/>
          </a:xfrm>
          <a:prstGeom prst="rect">
            <a:avLst/>
          </a:prstGeom>
          <a:solidFill>
            <a:srgbClr val="FAF9F5"/>
          </a:solidFill>
          <a:ln>
            <a:solidFill>
              <a:srgbClr val="FAF9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436</Words>
  <Application>Microsoft Office PowerPoint</Application>
  <PresentationFormat>Custom</PresentationFormat>
  <Paragraphs>66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Host Grotesk Medium</vt:lpstr>
      <vt:lpstr>Roboto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kucy</cp:lastModifiedBy>
  <cp:revision>2</cp:revision>
  <dcterms:created xsi:type="dcterms:W3CDTF">2026-05-03T19:41:55Z</dcterms:created>
  <dcterms:modified xsi:type="dcterms:W3CDTF">2026-05-03T19:52:08Z</dcterms:modified>
</cp:coreProperties>
</file>