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E80D3-A406-3F83-3555-33B6105FC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65393B-F1D5-0140-4A88-113A8F1A2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BD68D-34DE-8A58-194C-5BA92698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5054B-C097-3025-9215-A1062007D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A0ECA-CD80-6C8E-3D86-201E3E9B2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126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2F2EF-AA1C-AA56-8BEE-AA7933C04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A6143-2746-244C-5188-897A2E57B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407EB-170F-BFE1-B251-514E9D71C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988E9-69C2-1DE2-24B0-D77A5369D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FD96C-F92C-4145-B86F-0FD0951E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7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7FC04-5065-1956-2D21-482089F97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47CEE-BCE6-0BF0-799D-47803D72A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64EB3-0DDF-A7C4-EEB4-140135DA3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3E38E-8B24-EB1E-FAD8-30AB62DE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4E6C4-25BC-D6B8-DDFD-FCC86D5B3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9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B85CA-31D6-97E6-7CFC-F2B795077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B262B-1486-BB62-60E1-0AC645D72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ED445-D9A9-49CD-CA8C-E0132D84CE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A5AD9B-9B47-3400-C652-47F9FCF88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5E68F0-C2D6-CEC5-AAD7-2FDE64E2F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061A9-D361-D10E-8F06-89C1F52F8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8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EFA91-432C-3112-4D50-1E94DEE36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BFA14-A471-67CF-5C3A-EDF33961B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DB1C29-E861-D842-2970-780333AD5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F61ABA-80DA-FAEF-D587-0D7AD3A86F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EAF23A-1585-8FFF-2223-6B71723371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39C63D-8374-95DA-C114-A72CCC346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C96E29-DD52-F7A5-D371-B9954C053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690714-C5F6-6C12-6E54-08057F494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5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3200C-ACBB-5FE8-5C86-00EEAD4BB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93EEC7-D642-14DF-B318-5F5C96AAF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2412E2-F3F8-D640-BFF9-7B838C00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5C7179-7FF3-A26F-DDCE-FAC3E4942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13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7A9A92-BB23-F8FF-2A8C-8D892B915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E42EB3-5BD7-3945-9A9D-69C029285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5C432-3112-82C2-46EC-AE7819FAE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41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AF006-1844-4C4A-29E7-73EF5CF03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80990-948F-682B-45D6-84DA14C1D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30998-B553-3744-A4EF-241240B777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09771-E6CB-777D-3571-F468CA590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7035D-94F3-BD8F-50F4-3240234A1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80B4-95A8-945D-B090-F30513746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6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A9A7B-977C-BAD8-453A-AF9600793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26EB09-5AA8-EF7B-B137-685ECB3ED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9C020-3C5B-A0E0-BB1E-3E848BB44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425A3-549D-4720-55B0-C99A1B740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91AA81-52F8-5585-FC91-EE98E7E42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C48FCE-E337-D696-8DE3-14FC039DC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5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3C2BE-99A9-8F63-5D1E-1E18966EE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ABF14-A44B-7E7B-200A-E06B003B5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7E935-CC18-100D-E078-6D97B9BA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80645-A1D1-869D-7498-9B0E46E97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1A6AB-9472-C4AB-1329-CC13B01A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9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4DF1F1-373A-FC44-249B-DF5E743B54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F1AA6C-2107-54BE-92A4-2948422E3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94E26-238A-B08C-B9CC-E476ED87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A988C-D9CC-79CC-4B73-0E8F283AB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772CC-CC36-ADD8-05FF-24CFA74A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27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8E98E-D0D9-D392-1671-823703A22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47AD1E-129F-0F95-51BB-992E4ED5E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43139-A6FE-87D5-DB79-A566760C20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E678E7-8388-4325-8E03-6535A009536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3BB94-878B-7AA4-8645-338B8CDEE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4C66F-377F-DC40-D93C-387E63DF9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AE8D82-F87A-4BE1-BBE7-B4D7397F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91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4.png"/><Relationship Id="rId4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microsoft.com/office/2007/relationships/hdphoto" Target="../media/hdphoto1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32.png"/><Relationship Id="rId4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microsoft.com/office/2007/relationships/hdphoto" Target="../media/hdphoto15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86712C-6C70-F89F-C7CE-CEA3E02A6B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"/>
          <a:stretch>
            <a:fillRect/>
          </a:stretch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BE70332-ECAF-47BB-8C7B-BD049452F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37" y="875758"/>
            <a:ext cx="5219885" cy="510953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16D9361-A35A-4DC8-AAB9-04FD2D6FE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986" y="673591"/>
            <a:ext cx="5565913" cy="541540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C31AD-FBB3-4219-A758-D6F7594A0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734" y="1041621"/>
            <a:ext cx="4953365" cy="480152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A423F1-E7CA-B8CA-09FF-F8E842542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6871" y="1685677"/>
            <a:ext cx="4181444" cy="2362673"/>
          </a:xfrm>
        </p:spPr>
        <p:txBody>
          <a:bodyPr anchor="b">
            <a:normAutofit/>
          </a:bodyPr>
          <a:lstStyle/>
          <a:p>
            <a:r>
              <a:rPr lang="bg-BG" sz="5400">
                <a:solidFill>
                  <a:schemeClr val="tx1">
                    <a:lumMod val="75000"/>
                    <a:lumOff val="25000"/>
                  </a:schemeClr>
                </a:solidFill>
              </a:rPr>
              <a:t>ЛИНЕЙНИ ФУНКЦИИ И ГРАФИКИ</a:t>
            </a:r>
            <a:endParaRPr lang="en-US" sz="5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57A0B2-071B-C43A-4222-969C5D1E5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5648" y="4202811"/>
            <a:ext cx="3283888" cy="816301"/>
          </a:xfrm>
        </p:spPr>
        <p:txBody>
          <a:bodyPr anchor="t">
            <a:normAutofit/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4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8DA93-AC40-EAF8-85C8-10A470B70C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C2BF0-3F99-31F1-BB2F-C567C2AEC1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A066B7-F636-1D7E-3B69-95BB22341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2183A3-C768-92A8-A17E-CCC62A1B3311}"/>
              </a:ext>
            </a:extLst>
          </p:cNvPr>
          <p:cNvSpPr txBox="1"/>
          <p:nvPr/>
        </p:nvSpPr>
        <p:spPr>
          <a:xfrm>
            <a:off x="1994491" y="2134037"/>
            <a:ext cx="37646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dirty="0"/>
              <a:t>Какво е функция?</a:t>
            </a:r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488BB9-B864-444E-DD10-F29622833A32}"/>
              </a:ext>
            </a:extLst>
          </p:cNvPr>
          <p:cNvSpPr txBox="1"/>
          <p:nvPr/>
        </p:nvSpPr>
        <p:spPr>
          <a:xfrm>
            <a:off x="621010" y="2855913"/>
            <a:ext cx="6172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 Функцията е математическа зависимост между две променливи.На всяка стойност на независимата променлива x съответства точно една стойност на зависимата променлива y.Функциите се използват за описване на реални процеси и зависимости.Общ запис:y = f(x)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D07E25-47C7-E649-7F57-AA664519D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842" y="0"/>
            <a:ext cx="4129158" cy="3306617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A0FED6-6F9D-D69D-97D4-F3AA1711D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48634" y="4164070"/>
            <a:ext cx="2143125" cy="21431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1F9F02-3EB7-0622-21A7-9921965239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9943" y="786534"/>
            <a:ext cx="2638425" cy="17335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DE745BC-6F4B-F265-E983-A557882559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7526" y="3306617"/>
            <a:ext cx="5324474" cy="355138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93999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9E272-D96C-83A7-0C65-2EFA06496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5737" y="2694530"/>
            <a:ext cx="6096001" cy="734470"/>
          </a:xfrm>
        </p:spPr>
        <p:txBody>
          <a:bodyPr>
            <a:normAutofit/>
          </a:bodyPr>
          <a:lstStyle/>
          <a:p>
            <a:pPr algn="ctr"/>
            <a:r>
              <a:rPr lang="bg-BG" sz="3200" dirty="0">
                <a:latin typeface="+mn-lt"/>
              </a:rPr>
              <a:t>Линейна функция</a:t>
            </a:r>
            <a:endParaRPr lang="en-US" sz="3200" dirty="0">
              <a:latin typeface="+mn-l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909047-0FE4-3FC4-E5DB-0D6C9FA99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-435005" y="435005"/>
            <a:ext cx="6966010" cy="609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B24119-D67E-8911-690E-97465D4901B1}"/>
              </a:ext>
            </a:extLst>
          </p:cNvPr>
          <p:cNvSpPr txBox="1"/>
          <p:nvPr/>
        </p:nvSpPr>
        <p:spPr>
          <a:xfrm>
            <a:off x="6395737" y="3483004"/>
            <a:ext cx="57256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Линейната функция е функция от първа степен.Тя има вида:y = ax + bкъдето a и b са реални числа.Тази функция описва права линия в координатната система.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A41B2F-CA80-D1C3-3B22-87BC15435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06" y="1184988"/>
            <a:ext cx="5175185" cy="44880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1865C1-2E51-9E7B-35D7-A13DF9E34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8389" y="4404166"/>
            <a:ext cx="3037348" cy="30373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0FA4E85-201B-A95D-F27C-9348DAF462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49476">
            <a:off x="-55773" y="187836"/>
            <a:ext cx="2010766" cy="18144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4A618E8-6882-FAF9-FFD9-2597573A2F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00" b="90000" l="3056" r="98611">
                        <a14:foregroundMark x1="11389" y1="14722" x2="11389" y2="14722"/>
                        <a14:foregroundMark x1="19444" y1="14722" x2="19444" y2="14722"/>
                        <a14:foregroundMark x1="31944" y1="13056" x2="31944" y2="13056"/>
                        <a14:foregroundMark x1="55278" y1="8333" x2="58333" y2="9444"/>
                        <a14:foregroundMark x1="73056" y1="11667" x2="16944" y2="12500"/>
                        <a14:foregroundMark x1="32778" y1="9722" x2="32778" y2="9722"/>
                        <a14:foregroundMark x1="9722" y1="20000" x2="9722" y2="20000"/>
                        <a14:foregroundMark x1="3056" y1="27500" x2="3056" y2="27500"/>
                        <a14:foregroundMark x1="6667" y1="28611" x2="6667" y2="28611"/>
                        <a14:foregroundMark x1="25556" y1="44444" x2="25556" y2="44444"/>
                        <a14:foregroundMark x1="23889" y1="39444" x2="23889" y2="39444"/>
                        <a14:foregroundMark x1="24167" y1="33333" x2="24167" y2="33333"/>
                        <a14:foregroundMark x1="24167" y1="31111" x2="24167" y2="31111"/>
                        <a14:foregroundMark x1="93611" y1="13333" x2="93611" y2="13333"/>
                        <a14:foregroundMark x1="91389" y1="10833" x2="91389" y2="10833"/>
                        <a14:foregroundMark x1="89722" y1="8333" x2="89722" y2="8333"/>
                        <a14:foregroundMark x1="83056" y1="5000" x2="81111" y2="5278"/>
                        <a14:foregroundMark x1="71111" y1="4722" x2="98611" y2="2500"/>
                        <a14:foregroundMark x1="98611" y1="2500" x2="89722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998" y="0"/>
            <a:ext cx="609600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82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C0A72-9E78-0D1A-D442-93D98ECA1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0843" y="1483897"/>
            <a:ext cx="6129759" cy="1325563"/>
          </a:xfrm>
        </p:spPr>
        <p:txBody>
          <a:bodyPr>
            <a:normAutofit/>
          </a:bodyPr>
          <a:lstStyle/>
          <a:p>
            <a:pPr algn="ctr"/>
            <a:r>
              <a:rPr lang="bg-BG" sz="3200" dirty="0">
                <a:latin typeface="+mn-lt"/>
              </a:rPr>
              <a:t>Коефициент </a:t>
            </a:r>
            <a:r>
              <a:rPr lang="en-US" sz="3200" dirty="0">
                <a:latin typeface="+mn-lt"/>
              </a:rPr>
              <a:t>a (</a:t>
            </a:r>
            <a:r>
              <a:rPr lang="bg-BG" sz="3200" dirty="0">
                <a:latin typeface="+mn-lt"/>
              </a:rPr>
              <a:t>наклон)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12179-6191-292A-B3FE-F293B6749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512" y="2589553"/>
            <a:ext cx="4625051" cy="2781099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dirty="0"/>
              <a:t>Коефициентът a се нарича наклон на правата.Той показва:колко стръмна е праватадали функцията нараства или намаляваАко a е голямо число → правата е по-стръмна.Ако a = 0 → правата е хоризонтална.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EA2CC5-2C7E-1D26-1665-8F922D351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316" y="1562179"/>
            <a:ext cx="4143737" cy="3484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5E79EF-E981-640A-3685-8084937A0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500" l="556" r="99167">
                        <a14:foregroundMark x1="14722" y1="2778" x2="14722" y2="2778"/>
                        <a14:foregroundMark x1="8333" y1="6667" x2="8333" y2="6667"/>
                        <a14:foregroundMark x1="8333" y1="6667" x2="8333" y2="6667"/>
                        <a14:foregroundMark x1="11389" y1="6389" x2="51389" y2="1667"/>
                        <a14:foregroundMark x1="83611" y1="1944" x2="77222" y2="2222"/>
                        <a14:foregroundMark x1="6667" y1="3056" x2="10278" y2="5000"/>
                        <a14:foregroundMark x1="70833" y1="1944" x2="93056" y2="1944"/>
                        <a14:foregroundMark x1="93056" y1="1944" x2="95556" y2="0"/>
                        <a14:foregroundMark x1="99722" y1="62778" x2="87222" y2="75556"/>
                        <a14:foregroundMark x1="75265" y1="79722" x2="68889" y2="81944"/>
                        <a14:foregroundMark x1="76083" y1="79437" x2="75265" y2="79722"/>
                        <a14:foregroundMark x1="86427" y1="75833" x2="84715" y2="76430"/>
                        <a14:foregroundMark x1="87222" y1="75556" x2="86427" y2="75833"/>
                        <a14:foregroundMark x1="68889" y1="81944" x2="47778" y2="82778"/>
                        <a14:foregroundMark x1="47778" y1="82778" x2="27778" y2="89444"/>
                        <a14:foregroundMark x1="27778" y1="89444" x2="556" y2="85000"/>
                        <a14:foregroundMark x1="80556" y1="88056" x2="66111" y2="93333"/>
                        <a14:foregroundMark x1="66111" y1="93333" x2="8333" y2="92778"/>
                        <a14:foregroundMark x1="16389" y1="87500" x2="41667" y2="95000"/>
                        <a14:foregroundMark x1="41667" y1="95000" x2="94167" y2="88889"/>
                        <a14:foregroundMark x1="94167" y1="88889" x2="99167" y2="78056"/>
                        <a14:foregroundMark x1="97778" y1="74444" x2="86667" y2="94444"/>
                        <a14:foregroundMark x1="86667" y1="94444" x2="71389" y2="98889"/>
                        <a14:foregroundMark x1="71389" y1="98889" x2="11389" y2="95000"/>
                        <a14:foregroundMark x1="11389" y1="95000" x2="3889" y2="97500"/>
                        <a14:foregroundMark x1="3889" y1="16389" x2="3889" y2="16389"/>
                        <a14:backgroundMark x1="15000" y1="38056" x2="30833" y2="40278"/>
                        <a14:backgroundMark x1="30833" y1="40278" x2="19444" y2="58611"/>
                        <a14:backgroundMark x1="19444" y1="58611" x2="60000" y2="26667"/>
                        <a14:backgroundMark x1="60000" y1="26667" x2="38333" y2="38056"/>
                        <a14:backgroundMark x1="38333" y1="38056" x2="92222" y2="38333"/>
                        <a14:backgroundMark x1="92222" y1="38333" x2="66944" y2="25833"/>
                        <a14:backgroundMark x1="66944" y1="25833" x2="34167" y2="48333"/>
                        <a14:backgroundMark x1="34167" y1="48333" x2="11944" y2="27222"/>
                        <a14:backgroundMark x1="11944" y1="27222" x2="27500" y2="17778"/>
                        <a14:backgroundMark x1="27500" y1="17778" x2="69722" y2="11389"/>
                        <a14:backgroundMark x1="69722" y1="11389" x2="83611" y2="37778"/>
                        <a14:backgroundMark x1="83611" y1="37778" x2="64722" y2="62778"/>
                        <a14:backgroundMark x1="64722" y1="62778" x2="45556" y2="71389"/>
                        <a14:backgroundMark x1="45556" y1="71389" x2="26389" y2="70833"/>
                        <a14:backgroundMark x1="26389" y1="70833" x2="23056" y2="68056"/>
                        <a14:backgroundMark x1="82222" y1="73889" x2="75000" y2="78333"/>
                        <a14:backgroundMark x1="2778" y1="17222" x2="2778" y2="17222"/>
                        <a14:backgroundMark x1="74722" y1="79167" x2="74722" y2="79167"/>
                        <a14:backgroundMark x1="84444" y1="75833" x2="84444" y2="75833"/>
                        <a14:backgroundMark x1="76111" y1="79722" x2="76111" y2="797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4354" y="8197"/>
            <a:ext cx="6849803" cy="68498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FDBA39-E36C-4054-9BC6-E6772E310F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84" b="89865" l="9770" r="89943">
                        <a14:foregroundMark x1="49138" y1="8784" x2="49138" y2="87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9483" y="4549660"/>
            <a:ext cx="2082480" cy="17713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1B6CC7-238C-E20A-A69A-6107ADD56E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56303"/>
            <a:ext cx="2346888" cy="234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43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9D494-D548-6909-3011-A513A5AFB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8812" y="1444828"/>
            <a:ext cx="6723927" cy="896516"/>
          </a:xfrm>
        </p:spPr>
        <p:txBody>
          <a:bodyPr>
            <a:normAutofit fontScale="90000"/>
          </a:bodyPr>
          <a:lstStyle/>
          <a:p>
            <a:r>
              <a:rPr lang="bg-BG" sz="3200" dirty="0">
                <a:latin typeface="+mn-lt"/>
              </a:rPr>
              <a:t>Коефициент </a:t>
            </a:r>
            <a:r>
              <a:rPr lang="en-US" sz="3200" dirty="0">
                <a:latin typeface="+mn-lt"/>
              </a:rPr>
              <a:t>b (</a:t>
            </a:r>
            <a:r>
              <a:rPr lang="bg-BG" sz="3200" dirty="0">
                <a:latin typeface="+mn-lt"/>
              </a:rPr>
              <a:t>начален член)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1AEDC-0644-5910-2104-D2270D4FC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3183" y="2453833"/>
            <a:ext cx="6048817" cy="1180617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/>
              <a:t>Коефициентът b показва точката, в която графиката пресича оста Oy.Тази точка има координати (0, b).b определя началната стойност на функцията, когато x = 0.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7C395A-02EA-1D98-5315-1D38DD637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8" y="0"/>
            <a:ext cx="5692675" cy="402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E8BDBC-7E97-32C7-32EF-7F1C1D846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6351" y="-28428"/>
            <a:ext cx="1689017" cy="16890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1C2084-B41E-B25B-1E38-F9C5F4813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22745"/>
            <a:ext cx="12187484" cy="57352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E8151BC-95AF-93AB-5295-77B829EB6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03433">
            <a:off x="5367575" y="3299982"/>
            <a:ext cx="1362483" cy="136248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6B18C11-8156-B3C8-088A-E399E3B8C6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660316">
            <a:off x="9615566" y="156292"/>
            <a:ext cx="3244543" cy="292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4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039C4-6BC3-3A43-18D5-1985D8793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54740D-ACE1-DD0B-0D69-6CBF1D113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565077-9CFA-2BF4-6785-64D5D28D5418}"/>
              </a:ext>
            </a:extLst>
          </p:cNvPr>
          <p:cNvSpPr txBox="1"/>
          <p:nvPr/>
        </p:nvSpPr>
        <p:spPr>
          <a:xfrm>
            <a:off x="1003148" y="1471038"/>
            <a:ext cx="5790235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bg-BG" sz="3200" dirty="0"/>
              <a:t>Графика на линейна функция</a:t>
            </a:r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C195BC-F5B8-E5A3-5BB7-518497FA88E6}"/>
              </a:ext>
            </a:extLst>
          </p:cNvPr>
          <p:cNvSpPr txBox="1"/>
          <p:nvPr/>
        </p:nvSpPr>
        <p:spPr>
          <a:xfrm>
            <a:off x="632759" y="2696542"/>
            <a:ext cx="6531015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Стъпки за построяване:Избираме няколко стойности за x</a:t>
            </a:r>
            <a:r>
              <a:rPr lang="en-US" dirty="0"/>
              <a:t>, </a:t>
            </a:r>
            <a:r>
              <a:rPr lang="ru-RU" dirty="0"/>
              <a:t>Изчисляваме съответните стойности на y</a:t>
            </a:r>
            <a:r>
              <a:rPr lang="en-US" dirty="0"/>
              <a:t>, </a:t>
            </a:r>
            <a:r>
              <a:rPr lang="ru-RU" dirty="0"/>
              <a:t>Нанасяме точките в координатната система</a:t>
            </a:r>
            <a:r>
              <a:rPr lang="en-US" dirty="0"/>
              <a:t>, </a:t>
            </a:r>
            <a:r>
              <a:rPr lang="ru-RU" dirty="0"/>
              <a:t>Свързваме ги с права линия</a:t>
            </a:r>
            <a:r>
              <a:rPr lang="en-US" dirty="0"/>
              <a:t>, </a:t>
            </a:r>
            <a:r>
              <a:rPr lang="ru-RU" dirty="0"/>
              <a:t>Така получаваме графиката на функцията.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185DAA6-FCEA-6B46-1615-49A3DE170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827" y="171558"/>
            <a:ext cx="3042571" cy="30425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89CED0-E763-DABA-B83A-DB3395B85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8826" y="3675417"/>
            <a:ext cx="3042571" cy="30623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8CAA52-66AB-FD7B-D87D-0CDBD0912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1126" y="3958979"/>
            <a:ext cx="2765297" cy="27652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AA28F4E-C77B-50A4-A858-DC86C013F3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9189" l="2973" r="98919">
                        <a14:foregroundMark x1="13378" y1="71216" x2="13378" y2="71216"/>
                        <a14:foregroundMark x1="9865" y1="65270" x2="25405" y2="79054"/>
                        <a14:foregroundMark x1="25405" y1="79054" x2="26757" y2="84189"/>
                        <a14:foregroundMark x1="5811" y1="88649" x2="15946" y2="96081"/>
                        <a14:foregroundMark x1="15946" y1="96081" x2="15270" y2="95405"/>
                        <a14:foregroundMark x1="5811" y1="85676" x2="10676" y2="95270"/>
                        <a14:foregroundMark x1="10676" y1="95270" x2="3243" y2="88378"/>
                        <a14:foregroundMark x1="10405" y1="70000" x2="6081" y2="62432"/>
                        <a14:foregroundMark x1="6081" y1="62432" x2="4189" y2="60811"/>
                        <a14:foregroundMark x1="22703" y1="84189" x2="22703" y2="84189"/>
                        <a14:foregroundMark x1="37703" y1="90405" x2="38243" y2="90676"/>
                        <a14:foregroundMark x1="45541" y1="85000" x2="45541" y2="85000"/>
                        <a14:foregroundMark x1="42838" y1="88243" x2="42838" y2="88784"/>
                        <a14:foregroundMark x1="41216" y1="90946" x2="40405" y2="93378"/>
                        <a14:foregroundMark x1="39865" y1="93378" x2="39595" y2="94730"/>
                        <a14:foregroundMark x1="38784" y1="94324" x2="38514" y2="95000"/>
                        <a14:foregroundMark x1="38919" y1="95000" x2="38919" y2="95000"/>
                        <a14:foregroundMark x1="39054" y1="95811" x2="39054" y2="96486"/>
                        <a14:foregroundMark x1="34054" y1="98243" x2="33514" y2="98514"/>
                        <a14:foregroundMark x1="13378" y1="98378" x2="13378" y2="98378"/>
                        <a14:foregroundMark x1="72568" y1="92297" x2="72027" y2="92432"/>
                        <a14:foregroundMark x1="62568" y1="92297" x2="61351" y2="93514"/>
                        <a14:foregroundMark x1="55000" y1="92838" x2="54730" y2="93649"/>
                        <a14:foregroundMark x1="87973" y1="89324" x2="87973" y2="89730"/>
                        <a14:foregroundMark x1="93919" y1="89730" x2="93919" y2="89730"/>
                        <a14:foregroundMark x1="95135" y1="85541" x2="95270" y2="86351"/>
                        <a14:foregroundMark x1="93108" y1="89054" x2="93108" y2="89054"/>
                        <a14:foregroundMark x1="93649" y1="92973" x2="93649" y2="92973"/>
                        <a14:foregroundMark x1="90541" y1="94054" x2="90541" y2="94054"/>
                        <a14:foregroundMark x1="89865" y1="93378" x2="89865" y2="93378"/>
                        <a14:foregroundMark x1="90000" y1="90946" x2="90000" y2="90946"/>
                        <a14:foregroundMark x1="98108" y1="88649" x2="98108" y2="88649"/>
                        <a14:foregroundMark x1="99189" y1="83649" x2="99189" y2="83649"/>
                        <a14:foregroundMark x1="57703" y1="82838" x2="57703" y2="82838"/>
                        <a14:foregroundMark x1="50541" y1="98919" x2="50541" y2="98919"/>
                        <a14:foregroundMark x1="47703" y1="99189" x2="47703" y2="99189"/>
                        <a14:foregroundMark x1="50541" y1="98514" x2="50541" y2="98514"/>
                        <a14:foregroundMark x1="34189" y1="77432" x2="34054" y2="77973"/>
                        <a14:foregroundMark x1="34595" y1="75000" x2="34595" y2="75000"/>
                        <a14:foregroundMark x1="32568" y1="71892" x2="33243" y2="81622"/>
                        <a14:foregroundMark x1="33243" y1="81622" x2="32838" y2="83514"/>
                        <a14:foregroundMark x1="27432" y1="75405" x2="29865" y2="84324"/>
                        <a14:foregroundMark x1="41757" y1="78784" x2="31622" y2="863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370979"/>
            <a:ext cx="5487021" cy="548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3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05516-4AD3-5E9E-324D-175ECC8AB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217" y="3258273"/>
            <a:ext cx="2279248" cy="1325563"/>
          </a:xfrm>
        </p:spPr>
        <p:txBody>
          <a:bodyPr>
            <a:normAutofit/>
          </a:bodyPr>
          <a:lstStyle/>
          <a:p>
            <a:r>
              <a:rPr lang="bg-BG" sz="3200" dirty="0">
                <a:latin typeface="+mn-lt"/>
              </a:rPr>
              <a:t>Пример</a:t>
            </a:r>
            <a:r>
              <a:rPr lang="en-US" sz="3200" dirty="0">
                <a:latin typeface="+mn-lt"/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03279-EC7E-3D14-114E-672A9B93D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4478" y="3213326"/>
            <a:ext cx="5537521" cy="359972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dirty="0"/>
              <a:t>Да разгледаме функцията:</a:t>
            </a:r>
            <a:endParaRPr lang="en-US" dirty="0"/>
          </a:p>
          <a:p>
            <a:r>
              <a:rPr lang="ru-RU" dirty="0"/>
              <a:t>y = 2x + 1</a:t>
            </a:r>
            <a:endParaRPr lang="en-US" dirty="0"/>
          </a:p>
          <a:p>
            <a:r>
              <a:rPr lang="ru-RU" dirty="0"/>
              <a:t>Ако x = 0 → y = 1</a:t>
            </a:r>
            <a:endParaRPr lang="en-US" dirty="0"/>
          </a:p>
          <a:p>
            <a:r>
              <a:rPr lang="ru-RU" dirty="0"/>
              <a:t>Ако x = 1 → y = 3</a:t>
            </a:r>
            <a:endParaRPr lang="en-US" dirty="0"/>
          </a:p>
          <a:p>
            <a:r>
              <a:rPr lang="ru-RU" dirty="0"/>
              <a:t>Ако x = 2 → y = 5</a:t>
            </a:r>
            <a:endParaRPr lang="en-US" dirty="0"/>
          </a:p>
          <a:p>
            <a:r>
              <a:rPr lang="ru-RU" dirty="0"/>
              <a:t>Получените точки са:(0,1), (1,3), (2,5)Тези точки лежат на една права линия.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7BDB2D-D707-ABE0-8E46-4B948C464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204" y="44947"/>
            <a:ext cx="6958796" cy="32133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615FA3-3EDD-7EF8-3E8D-B5D943DFA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00" b="98583" l="6250" r="99750">
                        <a14:foregroundMark x1="48333" y1="8917" x2="48333" y2="8917"/>
                        <a14:foregroundMark x1="66917" y1="6583" x2="68583" y2="14167"/>
                        <a14:foregroundMark x1="68583" y1="14167" x2="88417" y2="25167"/>
                        <a14:foregroundMark x1="88417" y1="25167" x2="88333" y2="14417"/>
                        <a14:foregroundMark x1="88333" y1="14417" x2="77500" y2="24500"/>
                        <a14:foregroundMark x1="77500" y1="24500" x2="89083" y2="28083"/>
                        <a14:foregroundMark x1="89083" y1="28083" x2="91667" y2="17417"/>
                        <a14:foregroundMark x1="91667" y1="17417" x2="90083" y2="15167"/>
                        <a14:foregroundMark x1="29833" y1="56333" x2="28750" y2="88333"/>
                        <a14:foregroundMark x1="28750" y1="88333" x2="42667" y2="92833"/>
                        <a14:foregroundMark x1="42667" y1="92833" x2="60250" y2="90250"/>
                        <a14:foregroundMark x1="60250" y1="90250" x2="52333" y2="77583"/>
                        <a14:foregroundMark x1="52333" y1="77583" x2="30750" y2="60750"/>
                        <a14:foregroundMark x1="30750" y1="60750" x2="30500" y2="60417"/>
                        <a14:foregroundMark x1="9250" y1="62250" x2="9250" y2="62250"/>
                        <a14:foregroundMark x1="9250" y1="62250" x2="61500" y2="45500"/>
                        <a14:foregroundMark x1="61500" y1="45500" x2="69333" y2="30583"/>
                        <a14:foregroundMark x1="69333" y1="30583" x2="80917" y2="24250"/>
                        <a14:foregroundMark x1="80917" y1="24250" x2="81417" y2="13750"/>
                        <a14:foregroundMark x1="81417" y1="13750" x2="69167" y2="9083"/>
                        <a14:foregroundMark x1="69167" y1="9083" x2="56083" y2="12083"/>
                        <a14:foregroundMark x1="56083" y1="12083" x2="43833" y2="10083"/>
                        <a14:foregroundMark x1="43833" y1="10083" x2="51917" y2="9083"/>
                        <a14:foregroundMark x1="51917" y1="9083" x2="64083" y2="28583"/>
                        <a14:foregroundMark x1="64083" y1="28583" x2="53833" y2="77417"/>
                        <a14:foregroundMark x1="53833" y1="77417" x2="62417" y2="91667"/>
                        <a14:foregroundMark x1="62417" y1="91667" x2="69833" y2="89917"/>
                        <a14:foregroundMark x1="69833" y1="89917" x2="26083" y2="91833"/>
                        <a14:foregroundMark x1="26083" y1="91833" x2="34167" y2="92250"/>
                        <a14:foregroundMark x1="34167" y1="92250" x2="9833" y2="63500"/>
                        <a14:foregroundMark x1="9833" y1="63500" x2="62667" y2="24333"/>
                        <a14:foregroundMark x1="62667" y1="24333" x2="81167" y2="23250"/>
                        <a14:foregroundMark x1="81167" y1="23250" x2="86167" y2="26500"/>
                        <a14:foregroundMark x1="97167" y1="15167" x2="92750" y2="44250"/>
                        <a14:foregroundMark x1="92750" y1="44250" x2="86833" y2="52000"/>
                        <a14:foregroundMark x1="95250" y1="13833" x2="76583" y2="5500"/>
                        <a14:foregroundMark x1="76583" y1="5500" x2="63417" y2="4083"/>
                        <a14:foregroundMark x1="96000" y1="10667" x2="99750" y2="30417"/>
                        <a14:foregroundMark x1="99750" y1="30417" x2="81917" y2="62750"/>
                        <a14:foregroundMark x1="81917" y1="62750" x2="40417" y2="76667"/>
                        <a14:foregroundMark x1="40417" y1="76667" x2="34000" y2="82500"/>
                        <a14:foregroundMark x1="27583" y1="63667" x2="27583" y2="64500"/>
                        <a14:foregroundMark x1="25583" y1="59583" x2="25583" y2="60250"/>
                        <a14:foregroundMark x1="6333" y1="64333" x2="6333" y2="64333"/>
                        <a14:foregroundMark x1="44500" y1="3167" x2="44500" y2="3167"/>
                        <a14:foregroundMark x1="65083" y1="1500" x2="65083" y2="1500"/>
                        <a14:foregroundMark x1="62167" y1="98583" x2="62167" y2="98583"/>
                        <a14:foregroundMark x1="66583" y1="94500" x2="66583" y2="94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4266623" cy="42666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ACBE0C-17A5-1A74-13B9-E2791C93DF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636" y="4873006"/>
            <a:ext cx="2868414" cy="16134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EFD165-E919-E8AB-30EC-F5D79A271D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61" b="94670" l="7000" r="95375">
                        <a14:foregroundMark x1="48500" y1="8122" x2="48500" y2="8122"/>
                        <a14:foregroundMark x1="8375" y1="32741" x2="8375" y2="32741"/>
                        <a14:foregroundMark x1="7125" y1="34391" x2="8500" y2="41244"/>
                        <a14:foregroundMark x1="51875" y1="4061" x2="51875" y2="4061"/>
                        <a14:foregroundMark x1="91125" y1="44416" x2="95375" y2="50381"/>
                        <a14:foregroundMark x1="95375" y1="50381" x2="92250" y2="52792"/>
                        <a14:foregroundMark x1="67000" y1="91497" x2="81375" y2="90102"/>
                        <a14:foregroundMark x1="81375" y1="90102" x2="81625" y2="89975"/>
                        <a14:foregroundMark x1="18250" y1="90102" x2="25250" y2="92005"/>
                        <a14:foregroundMark x1="25250" y1="92005" x2="26000" y2="946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992125">
            <a:off x="-132662" y="3909480"/>
            <a:ext cx="1697879" cy="167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07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12FAC-CA26-DA95-6BB5-CD7BB77A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8045" y="555145"/>
            <a:ext cx="5404413" cy="1220607"/>
          </a:xfrm>
        </p:spPr>
        <p:txBody>
          <a:bodyPr>
            <a:normAutofit/>
          </a:bodyPr>
          <a:lstStyle/>
          <a:p>
            <a:r>
              <a:rPr lang="bg-BG" sz="3200" dirty="0">
                <a:latin typeface="+mn-lt"/>
              </a:rPr>
              <a:t>Видове линейни функции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72D20-331D-6276-CED4-5D6103D7F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2500" y="1882699"/>
            <a:ext cx="6318813" cy="27605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/>
              <a:t>Ако a &gt; 0 → функцията е нарастваща</a:t>
            </a:r>
            <a:endParaRPr lang="en-US" dirty="0"/>
          </a:p>
          <a:p>
            <a:r>
              <a:rPr lang="ru-RU" dirty="0"/>
              <a:t>Ако a &lt; 0 → функцията е намаляваща</a:t>
            </a:r>
            <a:endParaRPr lang="en-US" dirty="0"/>
          </a:p>
          <a:p>
            <a:r>
              <a:rPr lang="ru-RU" dirty="0"/>
              <a:t>Ако a = 0 → функцията е константна</a:t>
            </a:r>
            <a:endParaRPr lang="en-US" dirty="0"/>
          </a:p>
          <a:p>
            <a:r>
              <a:rPr lang="ru-RU" dirty="0"/>
              <a:t>Това показва как се променя y при промяна на x.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EB1241-6996-58C9-ADC8-A4EF518FF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20" y="1664372"/>
            <a:ext cx="3926201" cy="3926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FBD580-79BB-D58D-C3F2-BEB772FC1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6667" l="10000" r="99722">
                        <a14:foregroundMark x1="26389" y1="31667" x2="27778" y2="47500"/>
                        <a14:foregroundMark x1="11667" y1="19167" x2="20833" y2="38056"/>
                        <a14:foregroundMark x1="45000" y1="18611" x2="30833" y2="47778"/>
                        <a14:foregroundMark x1="74444" y1="33611" x2="57500" y2="35833"/>
                        <a14:foregroundMark x1="57500" y1="35833" x2="75278" y2="44444"/>
                        <a14:foregroundMark x1="75278" y1="44444" x2="71667" y2="34167"/>
                        <a14:foregroundMark x1="93333" y1="71111" x2="90000" y2="87778"/>
                        <a14:foregroundMark x1="90000" y1="87778" x2="64444" y2="98889"/>
                        <a14:foregroundMark x1="64444" y1="98889" x2="33056" y2="96944"/>
                        <a14:foregroundMark x1="33056" y1="96944" x2="43333" y2="86389"/>
                        <a14:foregroundMark x1="43333" y1="86389" x2="81944" y2="88056"/>
                        <a14:foregroundMark x1="81944" y1="88056" x2="85833" y2="87778"/>
                        <a14:foregroundMark x1="95556" y1="61111" x2="98333" y2="73333"/>
                        <a14:foregroundMark x1="94722" y1="87778" x2="99722" y2="89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2262" y="4251286"/>
            <a:ext cx="2606713" cy="26067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BFEAF5-18F1-BE89-E42C-C2A782AEEE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11" b="89752" l="10000" r="90000">
                        <a14:foregroundMark x1="45333" y1="6211" x2="45333" y2="6211"/>
                        <a14:foregroundMark x1="51333" y1="49379" x2="51333" y2="49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08088" y="3897896"/>
            <a:ext cx="2857500" cy="3067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5361A9-4186-47C1-CD7B-EB450F608E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22" b="97703" l="270" r="97973">
                        <a14:foregroundMark x1="38784" y1="6216" x2="18108" y2="12432"/>
                        <a14:foregroundMark x1="18108" y1="12432" x2="9730" y2="19459"/>
                        <a14:foregroundMark x1="9730" y1="19459" x2="7568" y2="24459"/>
                        <a14:foregroundMark x1="99459" y1="69595" x2="62703" y2="95811"/>
                        <a14:foregroundMark x1="62703" y1="95811" x2="65270" y2="90270"/>
                        <a14:foregroundMark x1="73243" y1="81892" x2="96081" y2="91757"/>
                        <a14:foregroundMark x1="88649" y1="88378" x2="96081" y2="90270"/>
                        <a14:foregroundMark x1="96081" y1="90270" x2="97973" y2="90000"/>
                        <a14:foregroundMark x1="99189" y1="83919" x2="69595" y2="97703"/>
                        <a14:foregroundMark x1="69595" y1="97703" x2="54324" y2="97568"/>
                        <a14:foregroundMark x1="55811" y1="91622" x2="68919" y2="83243"/>
                        <a14:foregroundMark x1="68919" y1="83243" x2="80541" y2="81622"/>
                        <a14:foregroundMark x1="80541" y1="81622" x2="97703" y2="65270"/>
                        <a14:foregroundMark x1="52568" y1="2568" x2="405" y2="35676"/>
                        <a14:foregroundMark x1="28649" y1="3378" x2="1892" y2="11892"/>
                        <a14:foregroundMark x1="1892" y1="11892" x2="1486" y2="12432"/>
                        <a14:foregroundMark x1="47703" y1="4054" x2="28378" y2="12432"/>
                        <a14:foregroundMark x1="28378" y1="12432" x2="26486" y2="11622"/>
                        <a14:foregroundMark x1="38108" y1="2703" x2="8514" y2="1622"/>
                        <a14:foregroundMark x1="8514" y1="1622" x2="2162" y2="9324"/>
                        <a14:foregroundMark x1="2162" y1="9324" x2="3378" y2="17973"/>
                        <a14:foregroundMark x1="3378" y1="17973" x2="4324" y2="19595"/>
                        <a14:backgroundMark x1="72838" y1="18784" x2="47703" y2="29459"/>
                        <a14:backgroundMark x1="47703" y1="29459" x2="30000" y2="55270"/>
                        <a14:backgroundMark x1="30000" y1="55270" x2="76757" y2="48378"/>
                        <a14:backgroundMark x1="76757" y1="48378" x2="84865" y2="40270"/>
                        <a14:backgroundMark x1="33243" y1="18784" x2="33243" y2="18784"/>
                        <a14:backgroundMark x1="33919" y1="18514" x2="33919" y2="185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54129" y="0"/>
            <a:ext cx="662650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18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24551-94BE-3C40-8C5B-D224CA02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8" y="5886812"/>
            <a:ext cx="330843" cy="290151"/>
          </a:xfrm>
        </p:spPr>
        <p:txBody>
          <a:bodyPr>
            <a:normAutofit/>
          </a:bodyPr>
          <a:lstStyle/>
          <a:p>
            <a:endParaRPr lang="en-US" sz="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3AE6E-7A28-01E3-1A08-D7A7CA238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42" y="1395621"/>
            <a:ext cx="7835096" cy="246318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chemeClr val="accent5">
                    <a:lumMod val="75000"/>
                  </a:schemeClr>
                </a:solidFill>
              </a:rPr>
              <a:t>Приложения и заключение</a:t>
            </a:r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sz="2400" dirty="0"/>
              <a:t>Линейните функции се използват в много области:</a:t>
            </a:r>
            <a:endParaRPr lang="en-US" sz="2400" dirty="0"/>
          </a:p>
          <a:p>
            <a:pPr algn="ctr"/>
            <a:r>
              <a:rPr lang="ru-RU" sz="2400" dirty="0"/>
              <a:t>физика (движение с постоянна скорост)</a:t>
            </a:r>
            <a:endParaRPr lang="en-US" sz="2400" dirty="0"/>
          </a:p>
          <a:p>
            <a:pPr algn="ctr"/>
            <a:r>
              <a:rPr lang="ru-RU" sz="2400" dirty="0"/>
              <a:t>икономика (разходи и приходи)</a:t>
            </a:r>
            <a:endParaRPr lang="en-US" sz="2400" dirty="0"/>
          </a:p>
          <a:p>
            <a:pPr algn="ctr"/>
            <a:r>
              <a:rPr lang="ru-RU" sz="2400" dirty="0"/>
              <a:t>инженерствоежедневни изчисления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A6DD1A-7A78-A762-9569-AE82CC1F9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523" y="4050804"/>
            <a:ext cx="4018633" cy="2871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0287E3-0EBA-FA43-47A3-2D16506EF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60632"/>
            <a:ext cx="4664597" cy="29973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0A1505-20F8-CC78-4669-1AD0B4ADE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7" b="99167" l="1389" r="97778">
                        <a14:foregroundMark x1="5833" y1="7500" x2="84167" y2="13056"/>
                        <a14:foregroundMark x1="84167" y1="13056" x2="88611" y2="36111"/>
                        <a14:foregroundMark x1="88611" y1="36111" x2="78333" y2="99444"/>
                        <a14:foregroundMark x1="78333" y1="99444" x2="78333" y2="99444"/>
                        <a14:foregroundMark x1="80556" y1="43889" x2="86667" y2="23333"/>
                        <a14:foregroundMark x1="86667" y1="23333" x2="65000" y2="33611"/>
                        <a14:foregroundMark x1="65000" y1="33611" x2="64722" y2="34722"/>
                        <a14:foregroundMark x1="52572" y1="25833" x2="59722" y2="43611"/>
                        <a14:foregroundMark x1="49444" y1="18056" x2="52572" y2="25833"/>
                        <a14:foregroundMark x1="59722" y1="43611" x2="60556" y2="63056"/>
                        <a14:foregroundMark x1="60556" y1="63056" x2="74167" y2="66944"/>
                        <a14:foregroundMark x1="74167" y1="66944" x2="88889" y2="79722"/>
                        <a14:foregroundMark x1="88889" y1="79722" x2="93056" y2="93611"/>
                        <a14:foregroundMark x1="93056" y1="93611" x2="75833" y2="36944"/>
                        <a14:foregroundMark x1="75833" y1="36944" x2="93056" y2="9444"/>
                        <a14:foregroundMark x1="93056" y1="9444" x2="70000" y2="6389"/>
                        <a14:foregroundMark x1="70000" y1="6389" x2="49444" y2="9722"/>
                        <a14:foregroundMark x1="49444" y1="9722" x2="10833" y2="3611"/>
                        <a14:foregroundMark x1="10833" y1="3611" x2="2778" y2="16111"/>
                        <a14:foregroundMark x1="2778" y1="16111" x2="1389" y2="16944"/>
                        <a14:foregroundMark x1="5278" y1="3889" x2="35278" y2="5278"/>
                        <a14:foregroundMark x1="35278" y1="5278" x2="67778" y2="1667"/>
                        <a14:foregroundMark x1="67778" y1="1667" x2="78889" y2="24722"/>
                        <a14:foregroundMark x1="78889" y1="24722" x2="70278" y2="44444"/>
                        <a14:foregroundMark x1="96667" y1="5833" x2="94444" y2="92222"/>
                        <a14:foregroundMark x1="94444" y1="92222" x2="93056" y2="89722"/>
                        <a14:foregroundMark x1="98333" y1="5000" x2="93889" y2="60556"/>
                        <a14:foregroundMark x1="93889" y1="60556" x2="98333" y2="74444"/>
                        <a14:foregroundMark x1="98333" y1="74444" x2="97778" y2="91667"/>
                        <a14:foregroundMark x1="97778" y1="91667" x2="96944" y2="91667"/>
                        <a14:backgroundMark x1="2222" y1="20278" x2="32222" y2="18889"/>
                        <a14:backgroundMark x1="32222" y1="18889" x2="37222" y2="65278"/>
                        <a14:backgroundMark x1="37222" y1="65278" x2="53056" y2="72222"/>
                        <a14:backgroundMark x1="53056" y1="72222" x2="60833" y2="91111"/>
                        <a14:backgroundMark x1="60833" y1="91111" x2="57778" y2="94167"/>
                        <a14:backgroundMark x1="42778" y1="17222" x2="42778" y2="17222"/>
                        <a14:backgroundMark x1="50000" y1="25833" x2="50000" y2="25833"/>
                        <a14:backgroundMark x1="75556" y1="78333" x2="75556" y2="78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3FC65E-AADF-48D2-E278-BC4DB0EC4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2570" y="4651333"/>
            <a:ext cx="1670136" cy="16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85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38459-C01D-CB89-7A2E-1F7622524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CD2074-1426-BC80-9493-07A2F15EDA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54" b="96646" l="1000" r="99143">
                        <a14:foregroundMark x1="11000" y1="25915" x2="11000" y2="25915"/>
                        <a14:foregroundMark x1="11714" y1="9451" x2="11714" y2="10366"/>
                        <a14:foregroundMark x1="11143" y1="10366" x2="7000" y2="28963"/>
                        <a14:foregroundMark x1="7000" y1="28963" x2="9714" y2="27134"/>
                        <a14:foregroundMark x1="14000" y1="7927" x2="6286" y2="17988"/>
                        <a14:foregroundMark x1="6286" y1="17988" x2="12000" y2="2439"/>
                        <a14:foregroundMark x1="12000" y1="2439" x2="1714" y2="8841"/>
                        <a14:foregroundMark x1="1714" y1="8841" x2="2286" y2="30183"/>
                        <a14:foregroundMark x1="2286" y1="30183" x2="1000" y2="33537"/>
                        <a14:foregroundMark x1="4857" y1="52744" x2="4857" y2="52744"/>
                        <a14:foregroundMark x1="4857" y1="53963" x2="5429" y2="86585"/>
                        <a14:foregroundMark x1="5429" y1="86585" x2="3571" y2="53963"/>
                        <a14:foregroundMark x1="3571" y1="53963" x2="3143" y2="86280"/>
                        <a14:foregroundMark x1="3143" y1="86280" x2="6714" y2="57622"/>
                        <a14:foregroundMark x1="6714" y1="57622" x2="8714" y2="83537"/>
                        <a14:foregroundMark x1="8714" y1="83537" x2="8286" y2="85671"/>
                        <a14:foregroundMark x1="98000" y1="19512" x2="92714" y2="33232"/>
                        <a14:foregroundMark x1="92714" y1="33232" x2="98429" y2="17988"/>
                        <a14:foregroundMark x1="98429" y1="17988" x2="93571" y2="32317"/>
                        <a14:foregroundMark x1="93571" y1="32317" x2="95571" y2="36890"/>
                        <a14:foregroundMark x1="98143" y1="87195" x2="89571" y2="96646"/>
                        <a14:foregroundMark x1="89571" y1="96646" x2="90857" y2="68598"/>
                        <a14:foregroundMark x1="90857" y1="68598" x2="88286" y2="84146"/>
                        <a14:foregroundMark x1="88286" y1="84146" x2="80429" y2="99695"/>
                        <a14:foregroundMark x1="80429" y1="99695" x2="90857" y2="79573"/>
                        <a14:foregroundMark x1="90857" y1="79573" x2="98143" y2="89024"/>
                        <a14:foregroundMark x1="98143" y1="89024" x2="99143" y2="87195"/>
                        <a14:foregroundMark x1="14286" y1="610" x2="17857" y2="28354"/>
                        <a14:foregroundMark x1="17857" y1="28354" x2="17571" y2="3354"/>
                        <a14:foregroundMark x1="6143" y1="92988" x2="6143" y2="92988"/>
                        <a14:foregroundMark x1="3429" y1="96646" x2="3429" y2="96646"/>
                        <a14:foregroundMark x1="96429" y1="23171" x2="96429" y2="23171"/>
                        <a14:foregroundMark x1="97571" y1="9451" x2="97571" y2="9451"/>
                        <a14:foregroundMark x1="94000" y1="16159" x2="89429" y2="30183"/>
                        <a14:foregroundMark x1="92714" y1="59451" x2="92714" y2="59451"/>
                        <a14:foregroundMark x1="97857" y1="56402" x2="97857" y2="56402"/>
                        <a14:foregroundMark x1="88571" y1="94207" x2="88571" y2="94207"/>
                        <a14:backgroundMark x1="62571" y1="18293" x2="50714" y2="41159"/>
                        <a14:backgroundMark x1="50714" y1="41159" x2="32143" y2="57927"/>
                        <a14:backgroundMark x1="32143" y1="57927" x2="60143" y2="32317"/>
                        <a14:backgroundMark x1="60143" y1="32317" x2="46714" y2="75915"/>
                        <a14:backgroundMark x1="46714" y1="75915" x2="33714" y2="62805"/>
                        <a14:backgroundMark x1="47429" y1="13415" x2="52143" y2="155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823" y="0"/>
            <a:ext cx="12202823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182F0C-1BE3-5331-FC2D-BAC0DF00C47A}"/>
              </a:ext>
            </a:extLst>
          </p:cNvPr>
          <p:cNvSpPr txBox="1"/>
          <p:nvPr/>
        </p:nvSpPr>
        <p:spPr>
          <a:xfrm>
            <a:off x="3530278" y="2890391"/>
            <a:ext cx="46723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dirty="0"/>
              <a:t>Благодаря за вниманието!</a:t>
            </a:r>
            <a:endParaRPr lang="en-US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050BAD-AE37-B295-3F80-5741A65C5A10}"/>
              </a:ext>
            </a:extLst>
          </p:cNvPr>
          <p:cNvSpPr txBox="1"/>
          <p:nvPr/>
        </p:nvSpPr>
        <p:spPr>
          <a:xfrm>
            <a:off x="7054219" y="6262042"/>
            <a:ext cx="3896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/>
              <a:t>Рая Асенова 9а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4141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333</Words>
  <Application>Microsoft Office PowerPoint</Application>
  <PresentationFormat>Широк екран</PresentationFormat>
  <Paragraphs>30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5" baseType="lpstr">
      <vt:lpstr>Meiryo</vt:lpstr>
      <vt:lpstr>Aptos</vt:lpstr>
      <vt:lpstr>Aptos Display</vt:lpstr>
      <vt:lpstr>Arial</vt:lpstr>
      <vt:lpstr>Office Theme</vt:lpstr>
      <vt:lpstr>ЛИНЕЙНИ ФУНКЦИИ И ГРАФИКИ</vt:lpstr>
      <vt:lpstr>Презентация на PowerPoint</vt:lpstr>
      <vt:lpstr>Линейна функция</vt:lpstr>
      <vt:lpstr>Коефициент a (наклон)</vt:lpstr>
      <vt:lpstr>Коефициент b (начален член)</vt:lpstr>
      <vt:lpstr>Презентация на PowerPoint</vt:lpstr>
      <vt:lpstr>Пример:</vt:lpstr>
      <vt:lpstr>Видове линейни функции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ЛИНЕЙНИ ФУНКЦИИ И ГРАФИКИ</dc:title>
  <dc:creator>hp.user@mail.bg</dc:creator>
  <cp:lastModifiedBy>Елеонора П. Петрова</cp:lastModifiedBy>
  <cp:revision>4</cp:revision>
  <dcterms:created xsi:type="dcterms:W3CDTF">2026-05-03T19:18:21Z</dcterms:created>
  <dcterms:modified xsi:type="dcterms:W3CDTF">2026-05-04T07:04:01Z</dcterms:modified>
</cp:coreProperties>
</file>