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Cyrillic Bodoni" charset="1" panose="02070603070506020303"/>
      <p:regular r:id="rId24"/>
    </p:embeddedFont>
    <p:embeddedFont>
      <p:font typeface="Montserrat" charset="1" panose="00000500000000000000"/>
      <p:regular r:id="rId25"/>
    </p:embeddedFont>
    <p:embeddedFont>
      <p:font typeface="Montserrat Medium" charset="1" panose="00000600000000000000"/>
      <p:regular r:id="rId26"/>
    </p:embeddedFont>
    <p:embeddedFont>
      <p:font typeface="IreneFlorentina" charset="1" panose="02000503000000000000"/>
      <p:regular r:id="rId27"/>
    </p:embeddedFont>
    <p:embeddedFont>
      <p:font typeface="Montserrat Medium Italics" charset="1" panose="00000600000000000000"/>
      <p:regular r:id="rId28"/>
    </p:embeddedFont>
    <p:embeddedFont>
      <p:font typeface="Montserrat Bold" charset="1" panose="000008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28.png" Type="http://schemas.openxmlformats.org/officeDocument/2006/relationships/image"/><Relationship Id="rId5" Target="../media/image29.svg" Type="http://schemas.openxmlformats.org/officeDocument/2006/relationships/image"/><Relationship Id="rId6" Target="../media/image3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png" Type="http://schemas.openxmlformats.org/officeDocument/2006/relationships/image"/><Relationship Id="rId4" Target="../media/image3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png" Type="http://schemas.openxmlformats.org/officeDocument/2006/relationships/image"/><Relationship Id="rId12" Target="../media/image46.svg" Type="http://schemas.openxmlformats.org/officeDocument/2006/relationships/image"/><Relationship Id="rId2" Target="../media/image36.png" Type="http://schemas.openxmlformats.org/officeDocument/2006/relationships/image"/><Relationship Id="rId3" Target="../media/image37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49.svg" Type="http://schemas.openxmlformats.org/officeDocument/2006/relationships/image"/><Relationship Id="rId4" Target="../media/image5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52.pn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svg" Type="http://schemas.openxmlformats.org/officeDocument/2006/relationships/image"/><Relationship Id="rId4" Target="../media/image57.png" Type="http://schemas.openxmlformats.org/officeDocument/2006/relationships/image"/><Relationship Id="rId5" Target="../media/image58.svg" Type="http://schemas.openxmlformats.org/officeDocument/2006/relationships/image"/><Relationship Id="rId6" Target="../media/image59.png" Type="http://schemas.openxmlformats.org/officeDocument/2006/relationships/image"/><Relationship Id="rId7" Target="../media/image60.svg" Type="http://schemas.openxmlformats.org/officeDocument/2006/relationships/image"/><Relationship Id="rId8" Target="../media/image6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svg" Type="http://schemas.openxmlformats.org/officeDocument/2006/relationships/image"/><Relationship Id="rId4" Target="../media/image65.png" Type="http://schemas.openxmlformats.org/officeDocument/2006/relationships/image"/><Relationship Id="rId5" Target="../media/image66.svg" Type="http://schemas.openxmlformats.org/officeDocument/2006/relationships/image"/><Relationship Id="rId6" Target="../media/image67.png" Type="http://schemas.openxmlformats.org/officeDocument/2006/relationships/image"/><Relationship Id="rId7" Target="../media/image6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56721" y="0"/>
            <a:ext cx="10609154" cy="12151775"/>
          </a:xfrm>
          <a:custGeom>
            <a:avLst/>
            <a:gdLst/>
            <a:ahLst/>
            <a:cxnLst/>
            <a:rect r="r" b="b" t="t" l="l"/>
            <a:pathLst>
              <a:path h="12151775" w="10609154">
                <a:moveTo>
                  <a:pt x="0" y="0"/>
                </a:moveTo>
                <a:lnTo>
                  <a:pt x="10609155" y="0"/>
                </a:lnTo>
                <a:lnTo>
                  <a:pt x="10609155" y="12151775"/>
                </a:lnTo>
                <a:lnTo>
                  <a:pt x="0" y="121517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40611">
            <a:off x="157579" y="-402900"/>
            <a:ext cx="6088856" cy="4383977"/>
          </a:xfrm>
          <a:custGeom>
            <a:avLst/>
            <a:gdLst/>
            <a:ahLst/>
            <a:cxnLst/>
            <a:rect r="r" b="b" t="t" l="l"/>
            <a:pathLst>
              <a:path h="4383977" w="6088856">
                <a:moveTo>
                  <a:pt x="0" y="0"/>
                </a:moveTo>
                <a:lnTo>
                  <a:pt x="6088856" y="0"/>
                </a:lnTo>
                <a:lnTo>
                  <a:pt x="6088856" y="4383976"/>
                </a:lnTo>
                <a:lnTo>
                  <a:pt x="0" y="4383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069371">
            <a:off x="16226030" y="-54962"/>
            <a:ext cx="3348393" cy="2167323"/>
          </a:xfrm>
          <a:custGeom>
            <a:avLst/>
            <a:gdLst/>
            <a:ahLst/>
            <a:cxnLst/>
            <a:rect r="r" b="b" t="t" l="l"/>
            <a:pathLst>
              <a:path h="2167323" w="3348393">
                <a:moveTo>
                  <a:pt x="0" y="0"/>
                </a:moveTo>
                <a:lnTo>
                  <a:pt x="3348393" y="0"/>
                </a:lnTo>
                <a:lnTo>
                  <a:pt x="3348393" y="2167324"/>
                </a:lnTo>
                <a:lnTo>
                  <a:pt x="0" y="21673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93651">
            <a:off x="8137145" y="-686108"/>
            <a:ext cx="2855934" cy="3429615"/>
          </a:xfrm>
          <a:custGeom>
            <a:avLst/>
            <a:gdLst/>
            <a:ahLst/>
            <a:cxnLst/>
            <a:rect r="r" b="b" t="t" l="l"/>
            <a:pathLst>
              <a:path h="3429615" w="2855934">
                <a:moveTo>
                  <a:pt x="0" y="0"/>
                </a:moveTo>
                <a:lnTo>
                  <a:pt x="2855934" y="0"/>
                </a:lnTo>
                <a:lnTo>
                  <a:pt x="2855934" y="3429616"/>
                </a:lnTo>
                <a:lnTo>
                  <a:pt x="0" y="34296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700000">
            <a:off x="5667037" y="8565341"/>
            <a:ext cx="4383406" cy="2966903"/>
          </a:xfrm>
          <a:custGeom>
            <a:avLst/>
            <a:gdLst/>
            <a:ahLst/>
            <a:cxnLst/>
            <a:rect r="r" b="b" t="t" l="l"/>
            <a:pathLst>
              <a:path h="2966903" w="4383406">
                <a:moveTo>
                  <a:pt x="0" y="0"/>
                </a:moveTo>
                <a:lnTo>
                  <a:pt x="4383406" y="0"/>
                </a:lnTo>
                <a:lnTo>
                  <a:pt x="4383406" y="2966903"/>
                </a:lnTo>
                <a:lnTo>
                  <a:pt x="0" y="29669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4581220"/>
            <a:ext cx="8871610" cy="2119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729"/>
              </a:lnSpc>
              <a:spcBef>
                <a:spcPct val="0"/>
              </a:spcBef>
            </a:pPr>
            <a:r>
              <a:rPr lang="en-US" sz="13941">
                <a:solidFill>
                  <a:srgbClr val="000000"/>
                </a:solidFill>
                <a:latin typeface="Cyrillic Bodoni"/>
                <a:ea typeface="Cyrillic Bodoni"/>
                <a:cs typeface="Cyrillic Bodoni"/>
                <a:sym typeface="Cyrillic Bodoni"/>
              </a:rPr>
              <a:t>ПИТАГОР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770539">
            <a:off x="-623147" y="7492895"/>
            <a:ext cx="4413699" cy="5849480"/>
          </a:xfrm>
          <a:custGeom>
            <a:avLst/>
            <a:gdLst/>
            <a:ahLst/>
            <a:cxnLst/>
            <a:rect r="r" b="b" t="t" l="l"/>
            <a:pathLst>
              <a:path h="5849480" w="4413699">
                <a:moveTo>
                  <a:pt x="0" y="0"/>
                </a:moveTo>
                <a:lnTo>
                  <a:pt x="4413699" y="0"/>
                </a:lnTo>
                <a:lnTo>
                  <a:pt x="4413699" y="5849481"/>
                </a:lnTo>
                <a:lnTo>
                  <a:pt x="0" y="58494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38029" y="6304018"/>
            <a:ext cx="5615946" cy="397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25"/>
              </a:lnSpc>
              <a:spcBef>
                <a:spcPct val="0"/>
              </a:spcBef>
            </a:pPr>
            <a:r>
              <a:rPr lang="en-US" sz="211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Изготвил: Анелия Петрова 10б клас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51862" y="3474369"/>
            <a:ext cx="771999" cy="77199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51862" y="4754209"/>
            <a:ext cx="771999" cy="771999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1862" y="7313890"/>
            <a:ext cx="771999" cy="771999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51862" y="6034050"/>
            <a:ext cx="771999" cy="771999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1370384" y="4132973"/>
            <a:ext cx="5375629" cy="4114800"/>
          </a:xfrm>
          <a:custGeom>
            <a:avLst/>
            <a:gdLst/>
            <a:ahLst/>
            <a:cxnLst/>
            <a:rect r="r" b="b" t="t" l="l"/>
            <a:pathLst>
              <a:path h="4114800" w="5375629">
                <a:moveTo>
                  <a:pt x="0" y="0"/>
                </a:moveTo>
                <a:lnTo>
                  <a:pt x="5375629" y="0"/>
                </a:lnTo>
                <a:lnTo>
                  <a:pt x="5375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797017" y="3187903"/>
            <a:ext cx="8573367" cy="1065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99"/>
              </a:lnSpc>
            </a:pPr>
            <a:r>
              <a:rPr lang="en-US" b="true" sz="469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Биография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65256" y="3425837"/>
            <a:ext cx="545211" cy="707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>
                <a:solidFill>
                  <a:srgbClr val="FFFFFF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797017" y="4467744"/>
            <a:ext cx="8573367" cy="1065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9399"/>
              </a:lnSpc>
              <a:spcBef>
                <a:spcPct val="0"/>
              </a:spcBef>
            </a:pPr>
            <a:r>
              <a:rPr lang="en-US" b="true" sz="469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Училището на Питагор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65256" y="4705678"/>
            <a:ext cx="545211" cy="707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797017" y="7113069"/>
            <a:ext cx="11761735" cy="972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599"/>
              </a:lnSpc>
              <a:spcBef>
                <a:spcPct val="0"/>
              </a:spcBef>
            </a:pPr>
            <a:r>
              <a:rPr lang="en-US" b="true" sz="429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Питагор и смисъла на живота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65256" y="7265359"/>
            <a:ext cx="545211" cy="707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797017" y="5747584"/>
            <a:ext cx="8573367" cy="1065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9399"/>
              </a:lnSpc>
              <a:spcBef>
                <a:spcPct val="0"/>
              </a:spcBef>
            </a:pPr>
            <a:r>
              <a:rPr lang="en-US" b="true" sz="469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Хармония на числата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65256" y="5985519"/>
            <a:ext cx="545211" cy="707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385158" y="1028700"/>
            <a:ext cx="11517685" cy="136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99"/>
              </a:lnSpc>
              <a:spcBef>
                <a:spcPct val="0"/>
              </a:spcBef>
            </a:pPr>
            <a:r>
              <a:rPr lang="en-US" sz="8999">
                <a:solidFill>
                  <a:srgbClr val="000000"/>
                </a:solidFill>
                <a:latin typeface="Cyrillic Bodoni"/>
                <a:ea typeface="Cyrillic Bodoni"/>
                <a:cs typeface="Cyrillic Bodoni"/>
                <a:sym typeface="Cyrillic Bodoni"/>
              </a:rPr>
              <a:t>ВЪВЕДЕНИЕ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214597"/>
            <a:ext cx="10963106" cy="597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25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Биографията на Питагор трудно може да се отдели от легендите, които го представят като полубог и чудотворец. Херодот го е наричал „най-великия от елинските мъдреци“. Фактически най-ранните източници за Питагор са писани 200 години след смъртта му и се основават на работи на учениците му, които не винаги са безпристрастни.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1991806" y="216568"/>
            <a:ext cx="7263893" cy="10340061"/>
          </a:xfrm>
          <a:custGeom>
            <a:avLst/>
            <a:gdLst/>
            <a:ahLst/>
            <a:cxnLst/>
            <a:rect r="r" b="b" t="t" l="l"/>
            <a:pathLst>
              <a:path h="10340061" w="7263893">
                <a:moveTo>
                  <a:pt x="0" y="0"/>
                </a:moveTo>
                <a:lnTo>
                  <a:pt x="7263892" y="0"/>
                </a:lnTo>
                <a:lnTo>
                  <a:pt x="7263892" y="10340061"/>
                </a:lnTo>
                <a:lnTo>
                  <a:pt x="0" y="103400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91361" y="1028700"/>
            <a:ext cx="8980649" cy="136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799"/>
              </a:lnSpc>
              <a:spcBef>
                <a:spcPct val="0"/>
              </a:spcBef>
            </a:pPr>
            <a:r>
              <a:rPr lang="en-US" sz="8999">
                <a:solidFill>
                  <a:srgbClr val="000000"/>
                </a:solidFill>
                <a:latin typeface="Cyrillic Bodoni"/>
                <a:ea typeface="Cyrillic Bodoni"/>
                <a:cs typeface="Cyrillic Bodoni"/>
                <a:sym typeface="Cyrillic Bodoni"/>
              </a:rPr>
              <a:t>БИОГРАФИЯ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227355" y="0"/>
            <a:ext cx="18993374" cy="10287000"/>
            <a:chOff x="0" y="0"/>
            <a:chExt cx="812800" cy="44022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440221"/>
            </a:xfrm>
            <a:custGeom>
              <a:avLst/>
              <a:gdLst/>
              <a:ahLst/>
              <a:cxnLst/>
              <a:rect r="r" b="b" t="t" l="l"/>
              <a:pathLst>
                <a:path h="440221" w="812800">
                  <a:moveTo>
                    <a:pt x="609600" y="0"/>
                  </a:moveTo>
                  <a:cubicBezTo>
                    <a:pt x="721830" y="0"/>
                    <a:pt x="812800" y="98541"/>
                    <a:pt x="812800" y="220110"/>
                  </a:cubicBezTo>
                  <a:cubicBezTo>
                    <a:pt x="812800" y="341680"/>
                    <a:pt x="721830" y="440221"/>
                    <a:pt x="609600" y="440221"/>
                  </a:cubicBezTo>
                  <a:lnTo>
                    <a:pt x="203200" y="440221"/>
                  </a:lnTo>
                  <a:cubicBezTo>
                    <a:pt x="90970" y="440221"/>
                    <a:pt x="0" y="341680"/>
                    <a:pt x="0" y="220110"/>
                  </a:cubicBezTo>
                  <a:cubicBezTo>
                    <a:pt x="0" y="98541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2"/>
              <a:stretch>
                <a:fillRect l="0" t="-11506" r="0" b="-1150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525387" y="64427"/>
            <a:ext cx="7762613" cy="10808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12"/>
              </a:lnSpc>
              <a:spcBef>
                <a:spcPct val="0"/>
              </a:spcBef>
            </a:pPr>
            <a:r>
              <a:rPr lang="en-US" b="true" sz="3306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Питагор е йонийски математик и философ,  най-често свързван с Питагоровата теорема.Родил се е през 580 г. пр.н.е. в Древна Гърция на остров Самос в Егейско море до бреговете на Мала Азия.  Като юноша Питагор отива в град Милет и става ученик на Анаксимандър. Мъдрият учен посъветвал юношата да се отправи към Египет.</a:t>
            </a:r>
          </a:p>
          <a:p>
            <a:pPr algn="ctr">
              <a:lnSpc>
                <a:spcPts val="6612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7488268" y="9721854"/>
            <a:ext cx="2528739" cy="565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00"/>
              </a:lnSpc>
              <a:spcBef>
                <a:spcPct val="0"/>
              </a:spcBef>
            </a:pPr>
            <a:r>
              <a:rPr lang="en-US" b="true" sz="2500" i="true">
                <a:solidFill>
                  <a:srgbClr val="000000"/>
                </a:solidFill>
                <a:latin typeface="Montserrat Medium Italics"/>
                <a:ea typeface="Montserrat Medium Italics"/>
                <a:cs typeface="Montserrat Medium Italics"/>
                <a:sym typeface="Montserrat Medium Italics"/>
              </a:rPr>
              <a:t>остров Самос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1254758" y="0"/>
            <a:ext cx="7257188" cy="10578991"/>
            <a:chOff x="0" y="0"/>
            <a:chExt cx="3136392" cy="4572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18" y="11"/>
              <a:ext cx="3132497" cy="4572003"/>
            </a:xfrm>
            <a:custGeom>
              <a:avLst/>
              <a:gdLst/>
              <a:ahLst/>
              <a:cxnLst/>
              <a:rect r="r" b="b" t="t" l="l"/>
              <a:pathLst>
                <a:path h="4572003" w="3132497">
                  <a:moveTo>
                    <a:pt x="2902689" y="1905506"/>
                  </a:moveTo>
                  <a:cubicBezTo>
                    <a:pt x="2918113" y="1875853"/>
                    <a:pt x="2932267" y="1846762"/>
                    <a:pt x="2944284" y="1818320"/>
                  </a:cubicBezTo>
                  <a:cubicBezTo>
                    <a:pt x="3084839" y="1485639"/>
                    <a:pt x="3101923" y="1100513"/>
                    <a:pt x="2951129" y="769261"/>
                  </a:cubicBezTo>
                  <a:cubicBezTo>
                    <a:pt x="2786846" y="408373"/>
                    <a:pt x="2454840" y="128151"/>
                    <a:pt x="2071517" y="26846"/>
                  </a:cubicBezTo>
                  <a:cubicBezTo>
                    <a:pt x="1936684" y="-8788"/>
                    <a:pt x="1781419" y="-19646"/>
                    <a:pt x="1668668" y="62443"/>
                  </a:cubicBezTo>
                  <a:cubicBezTo>
                    <a:pt x="1558576" y="142596"/>
                    <a:pt x="1519865" y="287856"/>
                    <a:pt x="1434186" y="393711"/>
                  </a:cubicBezTo>
                  <a:cubicBezTo>
                    <a:pt x="1212644" y="667416"/>
                    <a:pt x="779525" y="596680"/>
                    <a:pt x="456463" y="736726"/>
                  </a:cubicBezTo>
                  <a:cubicBezTo>
                    <a:pt x="113622" y="885348"/>
                    <a:pt x="-80578" y="1311340"/>
                    <a:pt x="32073" y="1667662"/>
                  </a:cubicBezTo>
                  <a:cubicBezTo>
                    <a:pt x="93307" y="1861349"/>
                    <a:pt x="231162" y="2029599"/>
                    <a:pt x="258714" y="2230861"/>
                  </a:cubicBezTo>
                  <a:cubicBezTo>
                    <a:pt x="295768" y="2501531"/>
                    <a:pt x="125842" y="2757050"/>
                    <a:pt x="98906" y="3028914"/>
                  </a:cubicBezTo>
                  <a:cubicBezTo>
                    <a:pt x="57483" y="3447010"/>
                    <a:pt x="357397" y="3823048"/>
                    <a:pt x="688513" y="4081615"/>
                  </a:cubicBezTo>
                  <a:cubicBezTo>
                    <a:pt x="998398" y="4323601"/>
                    <a:pt x="1360400" y="4512367"/>
                    <a:pt x="1750570" y="4560728"/>
                  </a:cubicBezTo>
                  <a:cubicBezTo>
                    <a:pt x="2140741" y="4609088"/>
                    <a:pt x="2560748" y="4502716"/>
                    <a:pt x="2839686" y="4225617"/>
                  </a:cubicBezTo>
                  <a:cubicBezTo>
                    <a:pt x="3118623" y="3948518"/>
                    <a:pt x="3224198" y="3490989"/>
                    <a:pt x="3041854" y="3142633"/>
                  </a:cubicBezTo>
                  <a:cubicBezTo>
                    <a:pt x="2944660" y="2956949"/>
                    <a:pt x="2777138" y="2811481"/>
                    <a:pt x="2701402" y="2615893"/>
                  </a:cubicBezTo>
                  <a:cubicBezTo>
                    <a:pt x="2607099" y="2372072"/>
                    <a:pt x="2789249" y="2123593"/>
                    <a:pt x="2902689" y="1905506"/>
                  </a:cubicBezTo>
                  <a:close/>
                </a:path>
              </a:pathLst>
            </a:custGeom>
            <a:blipFill>
              <a:blip r:embed="rId2"/>
              <a:stretch>
                <a:fillRect l="-38591" t="0" r="-38591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618" y="11"/>
              <a:ext cx="3134774" cy="4571989"/>
            </a:xfrm>
            <a:custGeom>
              <a:avLst/>
              <a:gdLst/>
              <a:ahLst/>
              <a:cxnLst/>
              <a:rect r="r" b="b" t="t" l="l"/>
              <a:pathLst>
                <a:path h="4571989" w="3134774">
                  <a:moveTo>
                    <a:pt x="3134774" y="4571989"/>
                  </a:moveTo>
                  <a:lnTo>
                    <a:pt x="0" y="4571989"/>
                  </a:lnTo>
                  <a:lnTo>
                    <a:pt x="0" y="0"/>
                  </a:lnTo>
                  <a:lnTo>
                    <a:pt x="3134774" y="0"/>
                  </a:lnTo>
                  <a:lnTo>
                    <a:pt x="3134774" y="4571989"/>
                  </a:lnTo>
                  <a:close/>
                </a:path>
              </a:pathLst>
            </a:custGeom>
            <a:blipFill>
              <a:blip r:embed="rId3"/>
              <a:stretch>
                <a:fillRect l="-43" t="0" r="-43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46556" y="634860"/>
            <a:ext cx="11208203" cy="10775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32"/>
              </a:lnSpc>
              <a:spcBef>
                <a:spcPct val="0"/>
              </a:spcBef>
            </a:pPr>
            <a:r>
              <a:rPr lang="en-US" sz="438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Като младеж Питагор се обучава при мемфиските жреци в Древен Египет. Знанията там били съсредоточени в храмовете, достъпът до които бил ограничен. На Питагор му трябвали повече от 20 години, за да изучи египетската култура и многовековните достижения на египетската наука. След това може би е трупал знания и във финикийските храмове в Тир и Бибъл.</a:t>
            </a:r>
          </a:p>
          <a:p>
            <a:pPr algn="ctr">
              <a:lnSpc>
                <a:spcPts val="6132"/>
              </a:lnSpc>
              <a:spcBef>
                <a:spcPct val="0"/>
              </a:spcBef>
            </a:pPr>
          </a:p>
          <a:p>
            <a:pPr algn="ctr">
              <a:lnSpc>
                <a:spcPts val="613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3805560" y="-4860465"/>
            <a:ext cx="12406942" cy="21028715"/>
          </a:xfrm>
          <a:custGeom>
            <a:avLst/>
            <a:gdLst/>
            <a:ahLst/>
            <a:cxnLst/>
            <a:rect r="r" b="b" t="t" l="l"/>
            <a:pathLst>
              <a:path h="21028715" w="12406942">
                <a:moveTo>
                  <a:pt x="0" y="0"/>
                </a:moveTo>
                <a:lnTo>
                  <a:pt x="12406942" y="0"/>
                </a:lnTo>
                <a:lnTo>
                  <a:pt x="12406942" y="21028716"/>
                </a:lnTo>
                <a:lnTo>
                  <a:pt x="0" y="21028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5143500"/>
            <a:ext cx="4419199" cy="4419199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293" y="0"/>
                  </a:moveTo>
                  <a:lnTo>
                    <a:pt x="772507" y="0"/>
                  </a:lnTo>
                  <a:cubicBezTo>
                    <a:pt x="794760" y="0"/>
                    <a:pt x="812800" y="18040"/>
                    <a:pt x="812800" y="40293"/>
                  </a:cubicBezTo>
                  <a:lnTo>
                    <a:pt x="812800" y="772507"/>
                  </a:lnTo>
                  <a:cubicBezTo>
                    <a:pt x="812800" y="794760"/>
                    <a:pt x="794760" y="812800"/>
                    <a:pt x="772507" y="812800"/>
                  </a:cubicBezTo>
                  <a:lnTo>
                    <a:pt x="40293" y="812800"/>
                  </a:lnTo>
                  <a:cubicBezTo>
                    <a:pt x="18040" y="812800"/>
                    <a:pt x="0" y="794760"/>
                    <a:pt x="0" y="772507"/>
                  </a:cubicBezTo>
                  <a:lnTo>
                    <a:pt x="0" y="40293"/>
                  </a:lnTo>
                  <a:cubicBezTo>
                    <a:pt x="0" y="18040"/>
                    <a:pt x="18040" y="0"/>
                    <a:pt x="40293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9139" r="0" b="-9139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919411" y="770221"/>
            <a:ext cx="4419199" cy="4085824"/>
            <a:chOff x="0" y="0"/>
            <a:chExt cx="835548" cy="7725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35548" cy="772516"/>
            </a:xfrm>
            <a:custGeom>
              <a:avLst/>
              <a:gdLst/>
              <a:ahLst/>
              <a:cxnLst/>
              <a:rect r="r" b="b" t="t" l="l"/>
              <a:pathLst>
                <a:path h="772516" w="835548">
                  <a:moveTo>
                    <a:pt x="40293" y="0"/>
                  </a:moveTo>
                  <a:lnTo>
                    <a:pt x="795255" y="0"/>
                  </a:lnTo>
                  <a:cubicBezTo>
                    <a:pt x="817509" y="0"/>
                    <a:pt x="835548" y="18040"/>
                    <a:pt x="835548" y="40293"/>
                  </a:cubicBezTo>
                  <a:lnTo>
                    <a:pt x="835548" y="732223"/>
                  </a:lnTo>
                  <a:cubicBezTo>
                    <a:pt x="835548" y="754476"/>
                    <a:pt x="817509" y="772516"/>
                    <a:pt x="795255" y="772516"/>
                  </a:cubicBezTo>
                  <a:lnTo>
                    <a:pt x="40293" y="772516"/>
                  </a:lnTo>
                  <a:cubicBezTo>
                    <a:pt x="18040" y="772516"/>
                    <a:pt x="0" y="754476"/>
                    <a:pt x="0" y="732223"/>
                  </a:cubicBezTo>
                  <a:lnTo>
                    <a:pt x="0" y="40293"/>
                  </a:lnTo>
                  <a:cubicBezTo>
                    <a:pt x="0" y="18040"/>
                    <a:pt x="18040" y="0"/>
                    <a:pt x="40293" y="0"/>
                  </a:cubicBezTo>
                  <a:close/>
                </a:path>
              </a:pathLst>
            </a:custGeom>
            <a:blipFill>
              <a:blip r:embed="rId4"/>
              <a:stretch>
                <a:fillRect l="-32183" t="0" r="-32183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843711" y="5143500"/>
            <a:ext cx="4419199" cy="4440399"/>
            <a:chOff x="0" y="0"/>
            <a:chExt cx="784893" cy="78865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84893" cy="788659"/>
            </a:xfrm>
            <a:custGeom>
              <a:avLst/>
              <a:gdLst/>
              <a:ahLst/>
              <a:cxnLst/>
              <a:rect r="r" b="b" t="t" l="l"/>
              <a:pathLst>
                <a:path h="788659" w="784893">
                  <a:moveTo>
                    <a:pt x="40293" y="0"/>
                  </a:moveTo>
                  <a:lnTo>
                    <a:pt x="744600" y="0"/>
                  </a:lnTo>
                  <a:cubicBezTo>
                    <a:pt x="766853" y="0"/>
                    <a:pt x="784893" y="18040"/>
                    <a:pt x="784893" y="40293"/>
                  </a:cubicBezTo>
                  <a:lnTo>
                    <a:pt x="784893" y="748365"/>
                  </a:lnTo>
                  <a:cubicBezTo>
                    <a:pt x="784893" y="770619"/>
                    <a:pt x="766853" y="788659"/>
                    <a:pt x="744600" y="788659"/>
                  </a:cubicBezTo>
                  <a:lnTo>
                    <a:pt x="40293" y="788659"/>
                  </a:lnTo>
                  <a:cubicBezTo>
                    <a:pt x="18040" y="788659"/>
                    <a:pt x="0" y="770619"/>
                    <a:pt x="0" y="748365"/>
                  </a:cubicBezTo>
                  <a:lnTo>
                    <a:pt x="0" y="40293"/>
                  </a:lnTo>
                  <a:cubicBezTo>
                    <a:pt x="0" y="18040"/>
                    <a:pt x="18040" y="0"/>
                    <a:pt x="40293" y="0"/>
                  </a:cubicBezTo>
                  <a:close/>
                </a:path>
              </a:pathLst>
            </a:custGeom>
            <a:blipFill>
              <a:blip r:embed="rId5"/>
              <a:stretch>
                <a:fillRect l="-239" t="0" r="-239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5731844" y="4931376"/>
            <a:ext cx="6827921" cy="6149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Питагор живее във Вавилон около дванадесет години и на четиридесетгодишна възраст се завръща за кратко в родината си на остров Самос. </a:t>
            </a:r>
          </a:p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1194" y="694021"/>
            <a:ext cx="5895474" cy="3980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По пътя към дома, Питагор е пленен от персийския владетел Камбиз и е откаран като пленник във Вавилон.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831353" y="360646"/>
            <a:ext cx="6256421" cy="4646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знак протест против тирана Поликрат, той се заселва в една от гръцките колонии в Южна Италия - в град Кротон.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81743" y="9496024"/>
            <a:ext cx="3713113" cy="5313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14"/>
              </a:lnSpc>
              <a:spcBef>
                <a:spcPct val="0"/>
              </a:spcBef>
            </a:pPr>
            <a:r>
              <a:rPr lang="en-US" sz="308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снимка на Камбиз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919411" y="304893"/>
            <a:ext cx="4384179" cy="465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2"/>
              </a:lnSpc>
              <a:spcBef>
                <a:spcPct val="0"/>
              </a:spcBef>
            </a:pPr>
            <a:r>
              <a:rPr lang="en-US" sz="268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снимка на град Вавилон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881610" y="9505549"/>
            <a:ext cx="4343400" cy="465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2"/>
              </a:lnSpc>
              <a:spcBef>
                <a:spcPct val="0"/>
              </a:spcBef>
            </a:pPr>
            <a:r>
              <a:rPr lang="en-US" sz="268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снимка на град Кротон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35289"/>
            <a:ext cx="18288000" cy="12207240"/>
          </a:xfrm>
          <a:custGeom>
            <a:avLst/>
            <a:gdLst/>
            <a:ahLst/>
            <a:cxnLst/>
            <a:rect r="r" b="b" t="t" l="l"/>
            <a:pathLst>
              <a:path h="12207240" w="1828800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670907">
            <a:off x="15058992" y="6066049"/>
            <a:ext cx="3530885" cy="4703209"/>
          </a:xfrm>
          <a:custGeom>
            <a:avLst/>
            <a:gdLst/>
            <a:ahLst/>
            <a:cxnLst/>
            <a:rect r="r" b="b" t="t" l="l"/>
            <a:pathLst>
              <a:path h="4703209" w="3530885">
                <a:moveTo>
                  <a:pt x="0" y="0"/>
                </a:moveTo>
                <a:lnTo>
                  <a:pt x="3530885" y="0"/>
                </a:lnTo>
                <a:lnTo>
                  <a:pt x="3530885" y="4703209"/>
                </a:lnTo>
                <a:lnTo>
                  <a:pt x="0" y="47032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28173" y="480762"/>
            <a:ext cx="10712020" cy="3948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0"/>
              </a:lnSpc>
              <a:spcBef>
                <a:spcPct val="0"/>
              </a:spcBef>
            </a:pPr>
            <a:r>
              <a:rPr lang="en-US" b="true" sz="372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Кротон... Тук започва най-славния период от биографията на Питагор. Четиридесет години, апогея на творческите сили на човек – става и времето на разцвет на философията на Питагор.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106589" y="-3288756"/>
            <a:ext cx="16074823" cy="20251745"/>
          </a:xfrm>
          <a:custGeom>
            <a:avLst/>
            <a:gdLst/>
            <a:ahLst/>
            <a:cxnLst/>
            <a:rect r="r" b="b" t="t" l="l"/>
            <a:pathLst>
              <a:path h="20251745" w="16074823">
                <a:moveTo>
                  <a:pt x="0" y="0"/>
                </a:moveTo>
                <a:lnTo>
                  <a:pt x="16074822" y="0"/>
                </a:lnTo>
                <a:lnTo>
                  <a:pt x="16074822" y="20251745"/>
                </a:lnTo>
                <a:lnTo>
                  <a:pt x="0" y="202517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601318">
            <a:off x="285948" y="7510035"/>
            <a:ext cx="2206040" cy="3496529"/>
          </a:xfrm>
          <a:custGeom>
            <a:avLst/>
            <a:gdLst/>
            <a:ahLst/>
            <a:cxnLst/>
            <a:rect r="r" b="b" t="t" l="l"/>
            <a:pathLst>
              <a:path h="3496529" w="2206040">
                <a:moveTo>
                  <a:pt x="0" y="0"/>
                </a:moveTo>
                <a:lnTo>
                  <a:pt x="2206040" y="0"/>
                </a:lnTo>
                <a:lnTo>
                  <a:pt x="2206040" y="3496530"/>
                </a:lnTo>
                <a:lnTo>
                  <a:pt x="0" y="34965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982583" y="725060"/>
            <a:ext cx="7723157" cy="6795379"/>
          </a:xfrm>
          <a:custGeom>
            <a:avLst/>
            <a:gdLst/>
            <a:ahLst/>
            <a:cxnLst/>
            <a:rect r="r" b="b" t="t" l="l"/>
            <a:pathLst>
              <a:path h="6795379" w="7723157">
                <a:moveTo>
                  <a:pt x="0" y="0"/>
                </a:moveTo>
                <a:lnTo>
                  <a:pt x="7723158" y="0"/>
                </a:lnTo>
                <a:lnTo>
                  <a:pt x="7723158" y="6795379"/>
                </a:lnTo>
                <a:lnTo>
                  <a:pt x="0" y="67953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6600" r="0" b="-1660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00789" y="896340"/>
            <a:ext cx="9144000" cy="7023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74"/>
              </a:lnSpc>
              <a:spcBef>
                <a:spcPct val="0"/>
              </a:spcBef>
            </a:pPr>
            <a:r>
              <a:rPr lang="en-US" sz="39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Там Питагор организира таен съюз на младежи, представители на аристокрацията. В този съюз приемали с големи церемонии след дълги изпитания. Питагорейците се занимават с математика, философия, естествени науки, астрономия.</a:t>
            </a:r>
          </a:p>
          <a:p>
            <a:pPr algn="ctr">
              <a:lnSpc>
                <a:spcPts val="5574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608095" y="7853222"/>
            <a:ext cx="13679905" cy="209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57"/>
              </a:lnSpc>
              <a:spcBef>
                <a:spcPct val="0"/>
              </a:spcBef>
            </a:pPr>
            <a:r>
              <a:rPr lang="en-US" sz="404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 представителите на тази школа се дължи откриването на ирационалните числа, както и основни за геометрията факти.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25553" y="659130"/>
            <a:ext cx="11941342" cy="8892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  <a:spcBef>
                <a:spcPct val="0"/>
              </a:spcBef>
            </a:pPr>
            <a:r>
              <a:rPr lang="en-US" sz="3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Според една история Питагор умира заради омразата си към боба. По време на среща с последователите си, местният автократ Килон — обиден от него в миналото — подпалва сградата. Учениците му проявяват изключителна лоялност и правят с телата си защитна бариера, като получават тежки изгаряния, а Питагор успява да избяга. Почти спасен, той стига до поле с боб, но отказва да мине през него и тогава главорезите на Килон го настигат, прерязват му гърлото и го оставят да умре.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0" y="735330"/>
            <a:ext cx="5925553" cy="9023684"/>
          </a:xfrm>
          <a:custGeom>
            <a:avLst/>
            <a:gdLst/>
            <a:ahLst/>
            <a:cxnLst/>
            <a:rect r="r" b="b" t="t" l="l"/>
            <a:pathLst>
              <a:path h="9023684" w="5925553">
                <a:moveTo>
                  <a:pt x="0" y="0"/>
                </a:moveTo>
                <a:lnTo>
                  <a:pt x="5925553" y="0"/>
                </a:lnTo>
                <a:lnTo>
                  <a:pt x="5925553" y="9023684"/>
                </a:lnTo>
                <a:lnTo>
                  <a:pt x="0" y="90236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41978">
            <a:off x="4064587" y="83457"/>
            <a:ext cx="2482546" cy="3103182"/>
          </a:xfrm>
          <a:custGeom>
            <a:avLst/>
            <a:gdLst/>
            <a:ahLst/>
            <a:cxnLst/>
            <a:rect r="r" b="b" t="t" l="l"/>
            <a:pathLst>
              <a:path h="3103182" w="2482546">
                <a:moveTo>
                  <a:pt x="0" y="0"/>
                </a:moveTo>
                <a:lnTo>
                  <a:pt x="2482546" y="0"/>
                </a:lnTo>
                <a:lnTo>
                  <a:pt x="2482546" y="3103183"/>
                </a:lnTo>
                <a:lnTo>
                  <a:pt x="0" y="31031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6736" y="660048"/>
            <a:ext cx="6338884" cy="8966904"/>
            <a:chOff x="0" y="0"/>
            <a:chExt cx="6733413" cy="952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733412" cy="9525000"/>
            </a:xfrm>
            <a:custGeom>
              <a:avLst/>
              <a:gdLst/>
              <a:ahLst/>
              <a:cxnLst/>
              <a:rect r="r" b="b" t="t" l="l"/>
              <a:pathLst>
                <a:path h="9525000" w="6733412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28936" y="0"/>
                    <a:pt x="511739" y="0"/>
                  </a:cubicBezTo>
                  <a:lnTo>
                    <a:pt x="6221673" y="0"/>
                  </a:lnTo>
                  <a:cubicBezTo>
                    <a:pt x="6504477" y="0"/>
                    <a:pt x="6733412" y="217170"/>
                    <a:pt x="6733412" y="482600"/>
                  </a:cubicBezTo>
                  <a:lnTo>
                    <a:pt x="6733412" y="9042400"/>
                  </a:lnTo>
                  <a:cubicBezTo>
                    <a:pt x="6733412" y="9309100"/>
                    <a:pt x="6504477" y="9525000"/>
                    <a:pt x="6221673" y="9525000"/>
                  </a:cubicBezTo>
                  <a:lnTo>
                    <a:pt x="511739" y="9525000"/>
                  </a:lnTo>
                  <a:cubicBezTo>
                    <a:pt x="230283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75741" t="0" r="-75741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882063" y="3802380"/>
            <a:ext cx="10377237" cy="5455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Кротон Питагор основава религиозна общност, повлияна от знания, донесени от Египет. Приетите ученици започвали като „слушатели“, без право да говорят или да виждат учителя си в продължение на три години. След това само най-достойните продължавали към следващ етап, който включвал още пет години пълно мълчание. Едва след общо осем години учениците ставали пълноправни членове на школата.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647288" y="1019175"/>
            <a:ext cx="8108993" cy="214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00"/>
              </a:lnSpc>
              <a:spcBef>
                <a:spcPct val="0"/>
              </a:spcBef>
            </a:pPr>
            <a:r>
              <a:rPr lang="en-US" sz="7000">
                <a:solidFill>
                  <a:srgbClr val="000000"/>
                </a:solidFill>
                <a:latin typeface="Cyrillic Bodoni"/>
                <a:ea typeface="Cyrillic Bodoni"/>
                <a:cs typeface="Cyrillic Bodoni"/>
                <a:sym typeface="Cyrillic Bodoni"/>
              </a:rPr>
              <a:t>УЧИЛИЩЕТО НА ПИТАГОР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6973" y="625341"/>
            <a:ext cx="7710437" cy="8632959"/>
            <a:chOff x="0" y="0"/>
            <a:chExt cx="8507155" cy="9525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507155" cy="9525000"/>
            </a:xfrm>
            <a:custGeom>
              <a:avLst/>
              <a:gdLst/>
              <a:ahLst/>
              <a:cxnLst/>
              <a:rect r="r" b="b" t="t" l="l"/>
              <a:pathLst>
                <a:path h="9525000" w="8507155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89243" y="0"/>
                    <a:pt x="646544" y="0"/>
                  </a:cubicBezTo>
                  <a:lnTo>
                    <a:pt x="7860611" y="0"/>
                  </a:lnTo>
                  <a:cubicBezTo>
                    <a:pt x="8217912" y="0"/>
                    <a:pt x="8507155" y="217170"/>
                    <a:pt x="8507155" y="482600"/>
                  </a:cubicBezTo>
                  <a:lnTo>
                    <a:pt x="8507155" y="9042400"/>
                  </a:lnTo>
                  <a:cubicBezTo>
                    <a:pt x="8507155" y="9309100"/>
                    <a:pt x="8217912" y="9525000"/>
                    <a:pt x="7860611" y="9525000"/>
                  </a:cubicBezTo>
                  <a:lnTo>
                    <a:pt x="646544" y="9525000"/>
                  </a:lnTo>
                  <a:cubicBezTo>
                    <a:pt x="290945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0" t="-7405" r="0" b="-7405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8361947" y="560071"/>
            <a:ext cx="9655342" cy="869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Животът в училището на Питагор преминава по строго организиран и дисциплиниран начин. Питагорейците живеят в общност без лична собственост и спазват строга вегетарианска диета. Дните им включват учене, физически упражнения, музика и философия, като основната цел е морално усъвършенстване и хармония. Мълчанието също играе важна роля като средство за самоконтрол и размисъл.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Вярванията на Питагор съчетават наука и мистика, включително идеята за прераждането на душата и стремежа към духовно пречистване.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35009">
            <a:off x="13844912" y="-60702"/>
            <a:ext cx="5144950" cy="4312403"/>
          </a:xfrm>
          <a:custGeom>
            <a:avLst/>
            <a:gdLst/>
            <a:ahLst/>
            <a:cxnLst/>
            <a:rect r="r" b="b" t="t" l="l"/>
            <a:pathLst>
              <a:path h="4312403" w="5144950">
                <a:moveTo>
                  <a:pt x="0" y="0"/>
                </a:moveTo>
                <a:lnTo>
                  <a:pt x="5144950" y="0"/>
                </a:lnTo>
                <a:lnTo>
                  <a:pt x="5144950" y="4312404"/>
                </a:lnTo>
                <a:lnTo>
                  <a:pt x="0" y="43124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655857">
            <a:off x="10197258" y="1652796"/>
            <a:ext cx="4050509" cy="2209368"/>
          </a:xfrm>
          <a:custGeom>
            <a:avLst/>
            <a:gdLst/>
            <a:ahLst/>
            <a:cxnLst/>
            <a:rect r="r" b="b" t="t" l="l"/>
            <a:pathLst>
              <a:path h="2209368" w="4050509">
                <a:moveTo>
                  <a:pt x="0" y="0"/>
                </a:moveTo>
                <a:lnTo>
                  <a:pt x="4050508" y="0"/>
                </a:lnTo>
                <a:lnTo>
                  <a:pt x="4050508" y="2209368"/>
                </a:lnTo>
                <a:lnTo>
                  <a:pt x="0" y="2209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80463">
            <a:off x="12252567" y="4043729"/>
            <a:ext cx="3016829" cy="2199543"/>
          </a:xfrm>
          <a:custGeom>
            <a:avLst/>
            <a:gdLst/>
            <a:ahLst/>
            <a:cxnLst/>
            <a:rect r="r" b="b" t="t" l="l"/>
            <a:pathLst>
              <a:path h="2199543" w="3016829">
                <a:moveTo>
                  <a:pt x="0" y="0"/>
                </a:moveTo>
                <a:lnTo>
                  <a:pt x="3016829" y="0"/>
                </a:lnTo>
                <a:lnTo>
                  <a:pt x="3016829" y="2199542"/>
                </a:lnTo>
                <a:lnTo>
                  <a:pt x="0" y="21995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299451" y="5143500"/>
            <a:ext cx="3478876" cy="4114800"/>
          </a:xfrm>
          <a:custGeom>
            <a:avLst/>
            <a:gdLst/>
            <a:ahLst/>
            <a:cxnLst/>
            <a:rect r="r" b="b" t="t" l="l"/>
            <a:pathLst>
              <a:path h="4114800" w="3478876">
                <a:moveTo>
                  <a:pt x="0" y="0"/>
                </a:moveTo>
                <a:lnTo>
                  <a:pt x="3478877" y="0"/>
                </a:lnTo>
                <a:lnTo>
                  <a:pt x="34788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60901">
            <a:off x="11327125" y="6783355"/>
            <a:ext cx="4447752" cy="3096747"/>
          </a:xfrm>
          <a:custGeom>
            <a:avLst/>
            <a:gdLst/>
            <a:ahLst/>
            <a:cxnLst/>
            <a:rect r="r" b="b" t="t" l="l"/>
            <a:pathLst>
              <a:path h="3096747" w="4447752">
                <a:moveTo>
                  <a:pt x="0" y="0"/>
                </a:moveTo>
                <a:lnTo>
                  <a:pt x="4447751" y="0"/>
                </a:lnTo>
                <a:lnTo>
                  <a:pt x="4447751" y="3096747"/>
                </a:lnTo>
                <a:lnTo>
                  <a:pt x="0" y="30967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4009390"/>
            <a:ext cx="10076447" cy="5248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b="true" sz="380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Една от централните идеи в учението на Питагор е, че смисълът на живота и обяснение за сътворението на Вселената може да се открие в изучаване на числата.</a:t>
            </a:r>
          </a:p>
          <a:p>
            <a:pPr algn="ctr">
              <a:lnSpc>
                <a:spcPts val="4180"/>
              </a:lnSpc>
              <a:spcBef>
                <a:spcPct val="0"/>
              </a:spcBef>
            </a:pPr>
            <a:r>
              <a:rPr lang="en-US" b="true" sz="380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 математиката, Питагор открива истини (пропорции, принципи), на които гледа като на дадени от Бога. Главен девиз на питагорейците става идеята, че “Всичко е число”.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499083">
            <a:off x="10076479" y="-131148"/>
            <a:ext cx="4876575" cy="1072846"/>
          </a:xfrm>
          <a:custGeom>
            <a:avLst/>
            <a:gdLst/>
            <a:ahLst/>
            <a:cxnLst/>
            <a:rect r="r" b="b" t="t" l="l"/>
            <a:pathLst>
              <a:path h="1072846" w="4876575">
                <a:moveTo>
                  <a:pt x="0" y="0"/>
                </a:moveTo>
                <a:lnTo>
                  <a:pt x="4876575" y="0"/>
                </a:lnTo>
                <a:lnTo>
                  <a:pt x="4876575" y="1072846"/>
                </a:lnTo>
                <a:lnTo>
                  <a:pt x="0" y="107284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82053" y="1019175"/>
            <a:ext cx="9007829" cy="214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00"/>
              </a:lnSpc>
              <a:spcBef>
                <a:spcPct val="0"/>
              </a:spcBef>
            </a:pPr>
            <a:r>
              <a:rPr lang="en-US" sz="7000">
                <a:solidFill>
                  <a:srgbClr val="000000"/>
                </a:solidFill>
                <a:latin typeface="Cyrillic Bodoni"/>
                <a:ea typeface="Cyrillic Bodoni"/>
                <a:cs typeface="Cyrillic Bodoni"/>
                <a:sym typeface="Cyrillic Bodoni"/>
              </a:rPr>
              <a:t>ХАРМОНИЯ НА ЧИСЛАТА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77237" y="676275"/>
            <a:ext cx="7634894" cy="8934450"/>
          </a:xfrm>
          <a:custGeom>
            <a:avLst/>
            <a:gdLst/>
            <a:ahLst/>
            <a:cxnLst/>
            <a:rect r="r" b="b" t="t" l="l"/>
            <a:pathLst>
              <a:path h="8934450" w="7634894">
                <a:moveTo>
                  <a:pt x="0" y="0"/>
                </a:moveTo>
                <a:lnTo>
                  <a:pt x="7634893" y="0"/>
                </a:lnTo>
                <a:lnTo>
                  <a:pt x="7634893" y="8934450"/>
                </a:lnTo>
                <a:lnTo>
                  <a:pt x="0" y="8934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00789" y="809625"/>
            <a:ext cx="10076447" cy="866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4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Например, Питагор открива, че квадратът на хипотенузата на всеки правоъгълен триъгълник е равен на сбора от квадратите на другите две страни. Това гениално откритие става известно като „Питагорова теорема“ и се приема от последователите му като божествено откровение.</a:t>
            </a:r>
          </a:p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4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Самият Питагор е толкова впечатлен от това откритие, че според преданието организира тържество в чест на Музите.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7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09184" y="536575"/>
            <a:ext cx="10557711" cy="913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Питагорейците отдават специално значение на числата и им приписват символичен и философски смисъл.</a:t>
            </a:r>
          </a:p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 (монада) е единство, 2 (диада) – противоположност, 3 (триада) – хармония, 4 (тетрада) – справедливост, 5 (пентада) – живот, 6 (хексада) – баланс, 7 (хептада) – свещено число, 8 (огдоада) – хармония, 9 (енеада) – завършеност, 10 (декада) – съвършенство.</a:t>
            </a:r>
          </a:p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Така Питагор поставя основите на нумерологична традиция.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300713" y="5739143"/>
            <a:ext cx="5053186" cy="5263736"/>
          </a:xfrm>
          <a:custGeom>
            <a:avLst/>
            <a:gdLst/>
            <a:ahLst/>
            <a:cxnLst/>
            <a:rect r="r" b="b" t="t" l="l"/>
            <a:pathLst>
              <a:path h="5263736" w="5053186">
                <a:moveTo>
                  <a:pt x="0" y="0"/>
                </a:moveTo>
                <a:lnTo>
                  <a:pt x="5053187" y="0"/>
                </a:lnTo>
                <a:lnTo>
                  <a:pt x="5053187" y="5263736"/>
                </a:lnTo>
                <a:lnTo>
                  <a:pt x="0" y="5263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9375" y="360947"/>
            <a:ext cx="6869809" cy="5031209"/>
          </a:xfrm>
          <a:custGeom>
            <a:avLst/>
            <a:gdLst/>
            <a:ahLst/>
            <a:cxnLst/>
            <a:rect r="r" b="b" t="t" l="l"/>
            <a:pathLst>
              <a:path h="5031209" w="6869809">
                <a:moveTo>
                  <a:pt x="0" y="0"/>
                </a:moveTo>
                <a:lnTo>
                  <a:pt x="6869809" y="0"/>
                </a:lnTo>
                <a:lnTo>
                  <a:pt x="6869809" y="5031209"/>
                </a:lnTo>
                <a:lnTo>
                  <a:pt x="0" y="5031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56921" y="738219"/>
            <a:ext cx="7817371" cy="8810562"/>
          </a:xfrm>
          <a:custGeom>
            <a:avLst/>
            <a:gdLst/>
            <a:ahLst/>
            <a:cxnLst/>
            <a:rect r="r" b="b" t="t" l="l"/>
            <a:pathLst>
              <a:path h="8810562" w="7817371">
                <a:moveTo>
                  <a:pt x="0" y="0"/>
                </a:moveTo>
                <a:lnTo>
                  <a:pt x="7817371" y="0"/>
                </a:lnTo>
                <a:lnTo>
                  <a:pt x="7817371" y="8810562"/>
                </a:lnTo>
                <a:lnTo>
                  <a:pt x="0" y="8810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32842">
            <a:off x="15603692" y="-262239"/>
            <a:ext cx="3311216" cy="3299176"/>
          </a:xfrm>
          <a:custGeom>
            <a:avLst/>
            <a:gdLst/>
            <a:ahLst/>
            <a:cxnLst/>
            <a:rect r="r" b="b" t="t" l="l"/>
            <a:pathLst>
              <a:path h="3299176" w="3311216">
                <a:moveTo>
                  <a:pt x="0" y="0"/>
                </a:moveTo>
                <a:lnTo>
                  <a:pt x="3311216" y="0"/>
                </a:lnTo>
                <a:lnTo>
                  <a:pt x="3311216" y="3299175"/>
                </a:lnTo>
                <a:lnTo>
                  <a:pt x="0" y="32991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21105" y="336233"/>
            <a:ext cx="9835816" cy="9547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резултат на наученото в Египет и на собствените си изследвания, Питагор заключава, че целият Космос се управлява от математически правила и пропорции.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Той смята, че числата и съотношенията стоят в основата на всичко съществуващо и че хармонията в света е математически обусловена.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Питагор открива това и в музиката, като установява, че приятните за слуха тонове и музикалните интервали се получават при точно определени числови съотношения.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2956103">
            <a:off x="15017197" y="7020426"/>
            <a:ext cx="4071874" cy="4114800"/>
          </a:xfrm>
          <a:custGeom>
            <a:avLst/>
            <a:gdLst/>
            <a:ahLst/>
            <a:cxnLst/>
            <a:rect r="r" b="b" t="t" l="l"/>
            <a:pathLst>
              <a:path h="4114800" w="4071874">
                <a:moveTo>
                  <a:pt x="0" y="0"/>
                </a:moveTo>
                <a:lnTo>
                  <a:pt x="4071874" y="0"/>
                </a:lnTo>
                <a:lnTo>
                  <a:pt x="4071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8001000"/>
            <a:ext cx="18288000" cy="18288000"/>
          </a:xfrm>
          <a:custGeom>
            <a:avLst/>
            <a:gdLst/>
            <a:ahLst/>
            <a:cxnLst/>
            <a:rect r="r" b="b" t="t" l="l"/>
            <a:pathLst>
              <a:path h="18288000" w="18288000">
                <a:moveTo>
                  <a:pt x="0" y="0"/>
                </a:moveTo>
                <a:lnTo>
                  <a:pt x="18288000" y="0"/>
                </a:lnTo>
                <a:lnTo>
                  <a:pt x="18288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76123" y="4050832"/>
            <a:ext cx="17811877" cy="3386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57906" indent="-528953" lvl="1">
              <a:lnSpc>
                <a:spcPts val="5389"/>
              </a:lnSpc>
              <a:buFont typeface="Arial"/>
              <a:buChar char="•"/>
            </a:pPr>
            <a:r>
              <a:rPr lang="en-US" b="true" sz="489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Аритметика = Число само по себе си</a:t>
            </a:r>
          </a:p>
          <a:p>
            <a:pPr algn="l" marL="1057906" indent="-528953" lvl="1">
              <a:lnSpc>
                <a:spcPts val="5389"/>
              </a:lnSpc>
              <a:buFont typeface="Arial"/>
              <a:buChar char="•"/>
            </a:pPr>
            <a:r>
              <a:rPr lang="en-US" b="true" sz="489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Геометрия = Число в пространството</a:t>
            </a:r>
          </a:p>
          <a:p>
            <a:pPr algn="l" marL="1057906" indent="-528953" lvl="1">
              <a:lnSpc>
                <a:spcPts val="5389"/>
              </a:lnSpc>
              <a:buFont typeface="Arial"/>
              <a:buChar char="•"/>
            </a:pPr>
            <a:r>
              <a:rPr lang="en-US" b="true" sz="489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Музика/Хармония = Число във времето</a:t>
            </a:r>
          </a:p>
          <a:p>
            <a:pPr algn="l" marL="1057906" indent="-528953" lvl="1">
              <a:lnSpc>
                <a:spcPts val="5389"/>
              </a:lnSpc>
              <a:buFont typeface="Arial"/>
              <a:buChar char="•"/>
            </a:pPr>
            <a:r>
              <a:rPr lang="en-US" b="true" sz="4899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Астрономия = Число в пространството и времето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688381">
            <a:off x="14350456" y="6485021"/>
            <a:ext cx="4385930" cy="4114800"/>
          </a:xfrm>
          <a:custGeom>
            <a:avLst/>
            <a:gdLst/>
            <a:ahLst/>
            <a:cxnLst/>
            <a:rect r="r" b="b" t="t" l="l"/>
            <a:pathLst>
              <a:path h="4114800" w="4385930">
                <a:moveTo>
                  <a:pt x="0" y="0"/>
                </a:moveTo>
                <a:lnTo>
                  <a:pt x="4385930" y="0"/>
                </a:lnTo>
                <a:lnTo>
                  <a:pt x="43859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718887">
            <a:off x="15260980" y="-1028700"/>
            <a:ext cx="3407092" cy="4114800"/>
          </a:xfrm>
          <a:custGeom>
            <a:avLst/>
            <a:gdLst/>
            <a:ahLst/>
            <a:cxnLst/>
            <a:rect r="r" b="b" t="t" l="l"/>
            <a:pathLst>
              <a:path h="4114800" w="3407092">
                <a:moveTo>
                  <a:pt x="0" y="0"/>
                </a:moveTo>
                <a:lnTo>
                  <a:pt x="3407092" y="0"/>
                </a:lnTo>
                <a:lnTo>
                  <a:pt x="34070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553912" y="7826542"/>
            <a:ext cx="6254058" cy="3947874"/>
          </a:xfrm>
          <a:custGeom>
            <a:avLst/>
            <a:gdLst/>
            <a:ahLst/>
            <a:cxnLst/>
            <a:rect r="r" b="b" t="t" l="l"/>
            <a:pathLst>
              <a:path h="3947874" w="6254058">
                <a:moveTo>
                  <a:pt x="0" y="0"/>
                </a:moveTo>
                <a:lnTo>
                  <a:pt x="6254058" y="0"/>
                </a:lnTo>
                <a:lnTo>
                  <a:pt x="6254058" y="3947874"/>
                </a:lnTo>
                <a:lnTo>
                  <a:pt x="0" y="39478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73117" y="1686928"/>
            <a:ext cx="5653534" cy="1111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b="true" sz="649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 Питагор: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54499" y="895350"/>
            <a:ext cx="15979001" cy="2432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Cyrillic Bodoni"/>
                <a:ea typeface="Cyrillic Bodoni"/>
                <a:cs typeface="Cyrillic Bodoni"/>
                <a:sym typeface="Cyrillic Bodoni"/>
              </a:rPr>
              <a:t>ПИТАГОР И СМИСЪЛЪТ НА ЖИВОТА</a:t>
            </a:r>
          </a:p>
          <a:p>
            <a:pPr algn="ctr">
              <a:lnSpc>
                <a:spcPts val="979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6791826" y="2723951"/>
            <a:ext cx="11129211" cy="6835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  <a:spcBef>
                <a:spcPct val="0"/>
              </a:spcBef>
            </a:pPr>
            <a:r>
              <a:rPr lang="en-US" sz="3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Според Питагор математиката разкрива реда и хармонията на света, които дават усещане за смисъл.</a:t>
            </a:r>
          </a:p>
          <a:p>
            <a:pPr algn="ctr">
              <a:lnSpc>
                <a:spcPts val="5460"/>
              </a:lnSpc>
              <a:spcBef>
                <a:spcPct val="0"/>
              </a:spcBef>
            </a:pPr>
            <a:r>
              <a:rPr lang="en-US" sz="3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Той вярва, че душата е част от тази хармония и чрез осъзнаването ѝ човек се доближава до божественото – защото всичко е число. За него числата не са само средство за измерване, а ключ към разбирането на Вселената и човешкото съществуване.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464527" y="3297039"/>
            <a:ext cx="6989961" cy="6989961"/>
          </a:xfrm>
          <a:custGeom>
            <a:avLst/>
            <a:gdLst/>
            <a:ahLst/>
            <a:cxnLst/>
            <a:rect r="r" b="b" t="t" l="l"/>
            <a:pathLst>
              <a:path h="6989961" w="6989961">
                <a:moveTo>
                  <a:pt x="0" y="0"/>
                </a:moveTo>
                <a:lnTo>
                  <a:pt x="6989962" y="0"/>
                </a:lnTo>
                <a:lnTo>
                  <a:pt x="6989962" y="6989961"/>
                </a:lnTo>
                <a:lnTo>
                  <a:pt x="0" y="69899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3701977"/>
            <a:ext cx="18288000" cy="1866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258"/>
              </a:lnSpc>
              <a:spcBef>
                <a:spcPct val="0"/>
              </a:spcBef>
            </a:pPr>
            <a:r>
              <a:rPr lang="en-US" sz="10899">
                <a:solidFill>
                  <a:srgbClr val="000000"/>
                </a:solidFill>
                <a:latin typeface="Cyrillic Bodoni"/>
                <a:ea typeface="Cyrillic Bodoni"/>
                <a:cs typeface="Cyrillic Bodoni"/>
                <a:sym typeface="Cyrillic Bodoni"/>
              </a:rPr>
              <a:t>Благодаря за вниманието!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809516">
            <a:off x="-912025" y="5911050"/>
            <a:ext cx="7315200" cy="3882950"/>
          </a:xfrm>
          <a:custGeom>
            <a:avLst/>
            <a:gdLst/>
            <a:ahLst/>
            <a:cxnLst/>
            <a:rect r="r" b="b" t="t" l="l"/>
            <a:pathLst>
              <a:path h="3882950" w="7315200">
                <a:moveTo>
                  <a:pt x="0" y="0"/>
                </a:moveTo>
                <a:lnTo>
                  <a:pt x="7315200" y="0"/>
                </a:lnTo>
                <a:lnTo>
                  <a:pt x="7315200" y="3882949"/>
                </a:lnTo>
                <a:lnTo>
                  <a:pt x="0" y="38829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516215">
            <a:off x="1474259" y="-1764282"/>
            <a:ext cx="2542632" cy="5925625"/>
          </a:xfrm>
          <a:custGeom>
            <a:avLst/>
            <a:gdLst/>
            <a:ahLst/>
            <a:cxnLst/>
            <a:rect r="r" b="b" t="t" l="l"/>
            <a:pathLst>
              <a:path h="5925625" w="2542632">
                <a:moveTo>
                  <a:pt x="0" y="0"/>
                </a:moveTo>
                <a:lnTo>
                  <a:pt x="2542632" y="0"/>
                </a:lnTo>
                <a:lnTo>
                  <a:pt x="2542632" y="5925625"/>
                </a:lnTo>
                <a:lnTo>
                  <a:pt x="0" y="5925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8726189">
            <a:off x="12299356" y="-411427"/>
            <a:ext cx="6357135" cy="4114800"/>
          </a:xfrm>
          <a:custGeom>
            <a:avLst/>
            <a:gdLst/>
            <a:ahLst/>
            <a:cxnLst/>
            <a:rect r="r" b="b" t="t" l="l"/>
            <a:pathLst>
              <a:path h="4114800" w="6357135">
                <a:moveTo>
                  <a:pt x="0" y="0"/>
                </a:moveTo>
                <a:lnTo>
                  <a:pt x="6357135" y="0"/>
                </a:lnTo>
                <a:lnTo>
                  <a:pt x="63571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804741">
            <a:off x="11826915" y="6000870"/>
            <a:ext cx="6663997" cy="4510519"/>
          </a:xfrm>
          <a:custGeom>
            <a:avLst/>
            <a:gdLst/>
            <a:ahLst/>
            <a:cxnLst/>
            <a:rect r="r" b="b" t="t" l="l"/>
            <a:pathLst>
              <a:path h="4510519" w="6663997">
                <a:moveTo>
                  <a:pt x="0" y="0"/>
                </a:moveTo>
                <a:lnTo>
                  <a:pt x="6663997" y="0"/>
                </a:lnTo>
                <a:lnTo>
                  <a:pt x="6663997" y="4510519"/>
                </a:lnTo>
                <a:lnTo>
                  <a:pt x="0" y="45105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DAHHNI1Tbb8</dc:identifier>
  <dcterms:modified xsi:type="dcterms:W3CDTF">2011-08-01T06:04:30Z</dcterms:modified>
  <cp:revision>1</cp:revision>
  <dc:title>Питагор</dc:title>
</cp:coreProperties>
</file>