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95852-96D8-044E-A630-16463130AE62}" type="datetimeFigureOut">
              <a:rPr lang="en-BG" smtClean="0"/>
              <a:t>4.05.26</a:t>
            </a:fld>
            <a:endParaRPr lang="en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594796-7757-0D47-A5E3-AFF74F93B8F4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581497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594796-7757-0D47-A5E3-AFF74F93B8F4}" type="slidenum">
              <a:rPr lang="en-BG" smtClean="0"/>
              <a:t>9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4282051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E1C32-E843-C822-32D0-1FEC1006F1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9ADAB4-59B3-8CB2-AA5C-368745EF61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DEE1E1-E7D2-928C-FC15-97B8EFD94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35333-D5CE-9742-AAA2-F678455C8153}" type="datetimeFigureOut">
              <a:rPr lang="en-BG" smtClean="0"/>
              <a:t>4.05.26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5E3B98-1B5F-A5CE-4F0B-273340586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794E1-6954-526D-8F5A-1C934BDC1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5657-20FC-254B-8CE1-D36EDEAB6CE3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767760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E1A43-4225-7E72-8809-1128E5BF6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9D4EA-79EF-18E4-B132-0805D3553D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98E817-272D-FFBE-3742-7F15FEBBE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35333-D5CE-9742-AAA2-F678455C8153}" type="datetimeFigureOut">
              <a:rPr lang="en-BG" smtClean="0"/>
              <a:t>4.05.26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8C3E3-A161-17AB-F625-DA5EE67E3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51B35B-6D3A-162C-C216-D43971D6E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5657-20FC-254B-8CE1-D36EDEAB6CE3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8919064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175B9-4EBC-7558-B667-844135C34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120460-8A16-1CB3-7DAF-2218785422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1C005-3373-E833-0B09-B2A99B32E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35333-D5CE-9742-AAA2-F678455C8153}" type="datetimeFigureOut">
              <a:rPr lang="en-BG" smtClean="0"/>
              <a:t>4.05.26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7A2AB-AF3A-1B26-B28F-1384E98A0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A09233-221C-F086-6855-94DEA1B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5657-20FC-254B-8CE1-D36EDEAB6CE3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795280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1BF3-EB12-BE4E-E0D0-BEEE87FBF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6AFDC-14A7-47DF-F6A0-41877DB8D2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8B4156-EF40-83F7-9C3F-DA1AAFEB21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96BCDD-CB22-5605-96E7-46627212F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35333-D5CE-9742-AAA2-F678455C8153}" type="datetimeFigureOut">
              <a:rPr lang="en-BG" smtClean="0"/>
              <a:t>4.05.26</a:t>
            </a:fld>
            <a:endParaRPr lang="en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66604A-DEAF-A1D2-4B0D-83824E34D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A645F-27EB-B66D-4A59-6ECA411D8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5657-20FC-254B-8CE1-D36EDEAB6CE3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040509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27C7B-010A-4E37-5860-BDD6A0258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2F58A4-0BB4-D7B3-9F81-7FD77D90D4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840B07-F134-2A3C-B6DE-E202E5EFAE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A14B5A-36FB-5DB6-95FD-1730B2BC13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E8C0EC-9260-2F14-4419-7E64E6A494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5A8A13-4908-2472-3F39-073ABB0B5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35333-D5CE-9742-AAA2-F678455C8153}" type="datetimeFigureOut">
              <a:rPr lang="en-BG" smtClean="0"/>
              <a:t>4.05.26</a:t>
            </a:fld>
            <a:endParaRPr lang="en-BG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B0A35D-6AF7-84E0-4139-7A9F14EA0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6CF7FC-5F14-F359-9D3F-0226133F4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5657-20FC-254B-8CE1-D36EDEAB6CE3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106917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8BC0F-27CD-7B35-612F-D4EE62F94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A0988C1-0AE8-7ABC-6687-CAAF6FF9C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35333-D5CE-9742-AAA2-F678455C8153}" type="datetimeFigureOut">
              <a:rPr lang="en-BG" smtClean="0"/>
              <a:t>4.05.26</a:t>
            </a:fld>
            <a:endParaRPr lang="en-B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BA965-3A5E-0585-5C1C-DE9B842BA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7105A7-AFDB-FE96-4E12-15B43412E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5657-20FC-254B-8CE1-D36EDEAB6CE3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589698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FF4E4-D95A-4DDF-DA78-F68985A0E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35333-D5CE-9742-AAA2-F678455C8153}" type="datetimeFigureOut">
              <a:rPr lang="en-BG" smtClean="0"/>
              <a:t>4.05.26</a:t>
            </a:fld>
            <a:endParaRPr lang="en-BG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A2AAE9-7129-FED1-5E26-0E12DF4B1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ABFC26-BE15-B6CB-2C20-802381182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5657-20FC-254B-8CE1-D36EDEAB6CE3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792888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6303C-81DF-455E-2B05-180515E37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34C13-ACCD-14B2-D2B9-38FE594682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2BF1B4-9DD9-9703-ADE7-6B36AE1772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72F494-97CC-2325-B2E6-D1A2EC89F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35333-D5CE-9742-AAA2-F678455C8153}" type="datetimeFigureOut">
              <a:rPr lang="en-BG" smtClean="0"/>
              <a:t>4.05.26</a:t>
            </a:fld>
            <a:endParaRPr lang="en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836CA1-AE59-32FD-F298-4F15D944C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54B689-2579-DB67-10CB-866CA3E06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5657-20FC-254B-8CE1-D36EDEAB6CE3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3877967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47B68-F3AD-8AC0-A98C-FEC5B06F8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17933F4-23FF-DC27-F8FD-53DA56B320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4519A0-E2A9-4538-F858-93429B5125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F49808-F069-542C-8657-FF1192F6B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35333-D5CE-9742-AAA2-F678455C8153}" type="datetimeFigureOut">
              <a:rPr lang="en-BG" smtClean="0"/>
              <a:t>4.05.26</a:t>
            </a:fld>
            <a:endParaRPr lang="en-BG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C19D27-6A91-9673-8150-DF6D95F9F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80B8E8-DD67-2859-17CF-39F2501DE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5657-20FC-254B-8CE1-D36EDEAB6CE3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666527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B77CB-9E11-9014-1B59-D5E7B6F2F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26B99B-0E22-2062-E7B9-8B5BB36C29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FA280-20DE-7B52-58A5-BEB0EB115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35333-D5CE-9742-AAA2-F678455C8153}" type="datetimeFigureOut">
              <a:rPr lang="en-BG" smtClean="0"/>
              <a:t>4.05.26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06247-4DEB-10C2-2B10-38EBDC591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6A390-02C9-A665-0FC2-76EE99B71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5657-20FC-254B-8CE1-D36EDEAB6CE3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1359175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0FD568-F1D8-157A-246B-3483052B13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D765583-0D4B-C49B-B8AF-1E47FA5988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18489-0989-D911-6328-93814114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35333-D5CE-9742-AAA2-F678455C8153}" type="datetimeFigureOut">
              <a:rPr lang="en-BG" smtClean="0"/>
              <a:t>4.05.26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AFF6B-2490-A10C-29D8-16E1B68FE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DEFA3-D9B7-43A4-CBAE-8EB811FD6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55657-20FC-254B-8CE1-D36EDEAB6CE3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2433805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BDE019-F25B-467D-3490-D4961D80A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CF96C2-ED23-4558-8D32-D351B80315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17703-BE08-1C8A-76BD-CDC5CCBBFF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D35333-D5CE-9742-AAA2-F678455C8153}" type="datetimeFigureOut">
              <a:rPr lang="en-BG" smtClean="0"/>
              <a:t>4.05.26</a:t>
            </a:fld>
            <a:endParaRPr lang="en-B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4EE462-E354-46CB-4115-3C060D8BED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2638D-C96C-0368-6E2D-4930EDB379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355657-20FC-254B-8CE1-D36EDEAB6CE3}" type="slidenum">
              <a:rPr lang="en-BG" smtClean="0"/>
              <a:t>‹#›</a:t>
            </a:fld>
            <a:endParaRPr lang="en-BG"/>
          </a:p>
        </p:txBody>
      </p:sp>
    </p:spTree>
    <p:extLst>
      <p:ext uri="{BB962C8B-B14F-4D97-AF65-F5344CB8AC3E}">
        <p14:creationId xmlns:p14="http://schemas.microsoft.com/office/powerpoint/2010/main" val="400537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362D44EE-C852-4460-B8B5-C4F2BC205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E60749-6E06-871A-DA6B-C84780C52E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4716" y="739978"/>
            <a:ext cx="5334930" cy="3004145"/>
          </a:xfrm>
        </p:spPr>
        <p:txBody>
          <a:bodyPr>
            <a:normAutofit/>
          </a:bodyPr>
          <a:lstStyle/>
          <a:p>
            <a:r>
              <a:rPr lang="bg-BG"/>
              <a:t>Карл Фридрих Гаус</a:t>
            </a:r>
            <a:endParaRPr lang="en-BG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120056-E9BE-721C-2C8E-2C9E761D5D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4715" y="3836197"/>
            <a:ext cx="5334931" cy="2189214"/>
          </a:xfrm>
        </p:spPr>
        <p:txBody>
          <a:bodyPr>
            <a:normAutofit/>
          </a:bodyPr>
          <a:lstStyle/>
          <a:p>
            <a:r>
              <a:rPr lang="bg-BG"/>
              <a:t>Направено от: Никол Кирова 8а</a:t>
            </a:r>
            <a:endParaRPr lang="en-BG" dirty="0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58970D8-8D1D-4B5C-894B-E871CC865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1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F227E5B6-9132-43CA-B503-37A18562AD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349052" y="0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03C2051E-A88D-48E5-BACF-AAED178927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16245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2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7821A508-2985-4905-874A-527429BAA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2929CB1-0E3C-4B2D-ADC5-0154FB33B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697761" y="5717906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BEA49F-3C2E-E3EB-74F5-F98B39E38E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215" b="10903"/>
          <a:stretch>
            <a:fillRect/>
          </a:stretch>
        </p:blipFill>
        <p:spPr>
          <a:xfrm>
            <a:off x="631840" y="598720"/>
            <a:ext cx="5178249" cy="5178249"/>
          </a:xfrm>
          <a:custGeom>
            <a:avLst/>
            <a:gdLst/>
            <a:ahLst/>
            <a:cxnLst/>
            <a:rect l="l" t="t" r="r" b="b"/>
            <a:pathLst>
              <a:path w="3741748" h="3741748">
                <a:moveTo>
                  <a:pt x="1870874" y="0"/>
                </a:moveTo>
                <a:cubicBezTo>
                  <a:pt x="2904129" y="0"/>
                  <a:pt x="3741748" y="837619"/>
                  <a:pt x="3741748" y="1870874"/>
                </a:cubicBezTo>
                <a:cubicBezTo>
                  <a:pt x="3741748" y="2904129"/>
                  <a:pt x="2904129" y="3741748"/>
                  <a:pt x="1870874" y="3741748"/>
                </a:cubicBezTo>
                <a:cubicBezTo>
                  <a:pt x="837619" y="3741748"/>
                  <a:pt x="0" y="2904129"/>
                  <a:pt x="0" y="1870874"/>
                </a:cubicBezTo>
                <a:cubicBezTo>
                  <a:pt x="0" y="837619"/>
                  <a:pt x="837619" y="0"/>
                  <a:pt x="1870874" y="0"/>
                </a:cubicBezTo>
                <a:close/>
              </a:path>
            </a:pathLst>
          </a:custGeom>
        </p:spPr>
      </p:pic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F2F0C84-BE8C-4DC2-A6D3-30349A801D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20513" y="6258756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20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474803-C5FA-74EE-2FCC-A6CDF740B0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428" b="-1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85C7B0-B4F7-2F9A-12FF-AECBA53A8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az-Cyrl-AZ" sz="4000" b="1"/>
              <a:t>Основна информация</a:t>
            </a:r>
            <a:br>
              <a:rPr lang="az-Cyrl-AZ" sz="4000" b="1"/>
            </a:br>
            <a:endParaRPr lang="en-BG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150F3-C639-3C37-1A68-5775FC986B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az-Cyrl-AZ" sz="2000"/>
              <a:t>Карл Фридрих Гаус е роден на 30 април 1777 г. в Брауншвайг. Той е немски учен, който работи в областта на математиката, астрономията и физиката. Умира на 23 февруари 1855 г. и оставя след себе си огромно научно наследство, което се използва и до днес. </a:t>
            </a:r>
          </a:p>
          <a:p>
            <a:endParaRPr lang="en-BG" sz="2000"/>
          </a:p>
        </p:txBody>
      </p:sp>
    </p:spTree>
    <p:extLst>
      <p:ext uri="{BB962C8B-B14F-4D97-AF65-F5344CB8AC3E}">
        <p14:creationId xmlns:p14="http://schemas.microsoft.com/office/powerpoint/2010/main" val="2116498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5AA03EDC-7067-4DFF-B672-541D016AAA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EBF3E39-B0BE-496A-8604-9007470FFA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6547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1849F5-4041-5B02-ED69-D2482247C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442" y="685800"/>
            <a:ext cx="4353116" cy="1474666"/>
          </a:xfrm>
        </p:spPr>
        <p:txBody>
          <a:bodyPr anchor="b">
            <a:normAutofit/>
          </a:bodyPr>
          <a:lstStyle/>
          <a:p>
            <a:pPr algn="ctr"/>
            <a:r>
              <a:rPr lang="az-Cyrl-AZ" sz="3200" b="1">
                <a:solidFill>
                  <a:srgbClr val="595959"/>
                </a:solidFill>
              </a:rPr>
              <a:t>Детство</a:t>
            </a:r>
            <a:br>
              <a:rPr lang="az-Cyrl-AZ" sz="3200" b="1">
                <a:solidFill>
                  <a:srgbClr val="595959"/>
                </a:solidFill>
              </a:rPr>
            </a:br>
            <a:endParaRPr lang="en-BG" sz="3200">
              <a:solidFill>
                <a:srgbClr val="595959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25F4CC-BF45-6275-DB29-C98A74FF2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1442" y="2447337"/>
            <a:ext cx="4353116" cy="3770434"/>
          </a:xfrm>
        </p:spPr>
        <p:txBody>
          <a:bodyPr anchor="t">
            <a:normAutofit/>
          </a:bodyPr>
          <a:lstStyle/>
          <a:p>
            <a:r>
              <a:rPr lang="az-Cyrl-AZ" sz="2000">
                <a:solidFill>
                  <a:srgbClr val="595959"/>
                </a:solidFill>
              </a:rPr>
              <a:t>Гаус израства в бедно семейство, но още като малък показва изключителни математически способности. Разказва се, че още на много ранна възраст е можел да извършва сложни изчисления наум. Неговите учители бързо разбират, че той е изключителен талант и започват да го подкрепят.</a:t>
            </a:r>
          </a:p>
          <a:p>
            <a:endParaRPr lang="en-BG" sz="2000">
              <a:solidFill>
                <a:srgbClr val="595959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BE533E-510F-59F9-ACE5-02B1FA0BE7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1801" y="727057"/>
            <a:ext cx="4797056" cy="544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926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7FDD716-5B82-D4EC-9F5C-B051509A83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9428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C55B9B-11D6-E405-FC10-023801773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az-Cyrl-AZ" sz="4000" b="1"/>
              <a:t>Образование</a:t>
            </a:r>
            <a:br>
              <a:rPr lang="az-Cyrl-AZ" sz="4000" b="1"/>
            </a:br>
            <a:endParaRPr lang="en-BG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E0235-0639-0CC5-A43B-98F3DCE8EE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az-Cyrl-AZ" sz="2000"/>
              <a:t>Благодарение на подкрепата от учители и покровители, Гаус получава възможност да учи в Университет в Гьотинген. Там той развива своите знания и започва да прави значими открития още като студент. </a:t>
            </a:r>
          </a:p>
          <a:p>
            <a:endParaRPr lang="en-BG" sz="2000"/>
          </a:p>
        </p:txBody>
      </p:sp>
    </p:spTree>
    <p:extLst>
      <p:ext uri="{BB962C8B-B14F-4D97-AF65-F5344CB8AC3E}">
        <p14:creationId xmlns:p14="http://schemas.microsoft.com/office/powerpoint/2010/main" val="22557444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1D34770-47A8-402C-AF23-2B653F2D8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86CAF1-9ABF-5B43-6CBE-AF46F1C39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>
            <a:normAutofit/>
          </a:bodyPr>
          <a:lstStyle/>
          <a:p>
            <a:r>
              <a:rPr lang="az-Cyrl-AZ" sz="4000" b="1"/>
              <a:t>Теория на числата</a:t>
            </a:r>
            <a:br>
              <a:rPr lang="az-Cyrl-AZ" sz="4000" b="1"/>
            </a:br>
            <a:endParaRPr lang="en-BG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7CB18-D969-E078-E1F2-2EB37A5204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80" y="2405067"/>
            <a:ext cx="6002110" cy="3729034"/>
          </a:xfrm>
        </p:spPr>
        <p:txBody>
          <a:bodyPr>
            <a:normAutofit/>
          </a:bodyPr>
          <a:lstStyle/>
          <a:p>
            <a:r>
              <a:rPr lang="az-Cyrl-AZ" sz="2000"/>
              <a:t>Теорията на числата е една от най-важните области в математиката, а Гаус има огромен принос в нея. Той изследва свойствата на числата, особено простите числа, и създава основи, които се използват и днес. Заради това често е наричан „баща на модерната теория на числата“.</a:t>
            </a:r>
          </a:p>
          <a:p>
            <a:endParaRPr lang="en-BG" sz="20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2DC4B2-C53C-A184-98AA-766C56CA36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80"/>
          <a:stretch>
            <a:fillRect/>
          </a:stretch>
        </p:blipFill>
        <p:spPr>
          <a:xfrm>
            <a:off x="7199440" y="10"/>
            <a:ext cx="4992560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64093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FB65E0-8A6E-E81E-3E22-3BF3FDA47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az-Cyrl-AZ" sz="3300" b="1"/>
              <a:t>Основна теорема на алгебрата</a:t>
            </a:r>
            <a:br>
              <a:rPr lang="az-Cyrl-AZ" sz="3300" b="1"/>
            </a:br>
            <a:endParaRPr lang="en-BG" sz="3300"/>
          </a:p>
        </p:txBody>
      </p:sp>
      <p:sp>
        <p:nvSpPr>
          <p:cNvPr id="17" name="!!accent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BDFBD-E3A5-3A45-14BB-F195F5D2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58" y="3355848"/>
            <a:ext cx="6268770" cy="2825496"/>
          </a:xfrm>
        </p:spPr>
        <p:txBody>
          <a:bodyPr>
            <a:normAutofit/>
          </a:bodyPr>
          <a:lstStyle/>
          <a:p>
            <a:r>
              <a:rPr lang="az-Cyrl-AZ" sz="2200"/>
              <a:t>Едно от най-важните му постижения е доказването на Основна теорема на алгебрата. Тази теорема гласи, че всяко полиномиално уравнение има решение в комплексните числа. Това откритие е фундаментално за развитието на алгебрата. </a:t>
            </a:r>
          </a:p>
          <a:p>
            <a:endParaRPr lang="en-BG" sz="2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05454-071E-64F4-B907-71473A0A6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00" r="4" b="4"/>
          <a:stretch>
            <a:fillRect/>
          </a:stretch>
        </p:blipFill>
        <p:spPr>
          <a:xfrm>
            <a:off x="7684006" y="10"/>
            <a:ext cx="45079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5112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C0A1ED06-4733-4020-9C60-81D4D8014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0CA3509-3AF9-45FE-93ED-57BB5D5E8E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7388" y="181576"/>
            <a:ext cx="11823637" cy="650108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AAD1EB-D9C4-D01E-9B2F-D7E9304B67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0000"/>
          </a:blip>
          <a:srcRect l="693" r="2" b="2"/>
          <a:stretch>
            <a:fillRect/>
          </a:stretch>
        </p:blipFill>
        <p:spPr>
          <a:xfrm>
            <a:off x="180975" y="182880"/>
            <a:ext cx="11823637" cy="64997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D5A268-42F6-35A6-E28D-EA61078DD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5195"/>
            <a:ext cx="10165218" cy="2806506"/>
          </a:xfrm>
        </p:spPr>
        <p:txBody>
          <a:bodyPr anchor="b">
            <a:normAutofit/>
          </a:bodyPr>
          <a:lstStyle/>
          <a:p>
            <a:r>
              <a:rPr lang="az-Cyrl-AZ" sz="4000" b="1">
                <a:solidFill>
                  <a:srgbClr val="FFFFFF"/>
                </a:solidFill>
              </a:rPr>
              <a:t>Комплексни числ</a:t>
            </a:r>
            <a:r>
              <a:rPr lang="bg-BG" sz="4000" b="1">
                <a:solidFill>
                  <a:srgbClr val="FFFFFF"/>
                </a:solidFill>
              </a:rPr>
              <a:t>а</a:t>
            </a:r>
            <a:br>
              <a:rPr lang="az-Cyrl-AZ" sz="4000" b="1">
                <a:solidFill>
                  <a:srgbClr val="FFFFFF"/>
                </a:solidFill>
              </a:rPr>
            </a:br>
            <a:endParaRPr lang="en-BG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E2F9F-E72E-C699-7F32-F56A959A2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26300"/>
            <a:ext cx="10165218" cy="2588458"/>
          </a:xfrm>
        </p:spPr>
        <p:txBody>
          <a:bodyPr>
            <a:normAutofit/>
          </a:bodyPr>
          <a:lstStyle/>
          <a:p>
            <a:r>
              <a:rPr lang="az-Cyrl-AZ" sz="2000">
                <a:solidFill>
                  <a:srgbClr val="FFFFFF"/>
                </a:solidFill>
              </a:rPr>
              <a:t>По времето на Гаус много учени не приемат комплексните числа сериозно. Той обаче доказва тяхната важност и ги използва успешно в своите изследвания, което помага те да бъдат приети и широко използвани.</a:t>
            </a:r>
          </a:p>
          <a:p>
            <a:endParaRPr lang="en-BG" sz="2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755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01441E-971A-B07F-7019-90919B957A7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" b="5438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88F64A8-EC09-0863-9C07-FC667BD8C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az-Cyrl-AZ" sz="4000" b="1"/>
              <a:t>Статистика</a:t>
            </a:r>
            <a:br>
              <a:rPr lang="az-Cyrl-AZ" sz="4000" b="1"/>
            </a:br>
            <a:endParaRPr lang="en-BG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5E0583-5DC0-9075-C1C5-E1DAE73B7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az-Cyrl-AZ" sz="2000"/>
              <a:t>Гаус създава нормалното разпределение, известно още като „Гаусова крива“. То показва как се разпределят стойностите около средната стойност и се използва в много науки като медицина, икономика и психология.</a:t>
            </a:r>
          </a:p>
          <a:p>
            <a:endParaRPr lang="en-BG" sz="2000"/>
          </a:p>
        </p:txBody>
      </p:sp>
    </p:spTree>
    <p:extLst>
      <p:ext uri="{BB962C8B-B14F-4D97-AF65-F5344CB8AC3E}">
        <p14:creationId xmlns:p14="http://schemas.microsoft.com/office/powerpoint/2010/main" val="39614281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319843-265F-7EAF-2EB2-667000C0B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5251316" cy="1807305"/>
          </a:xfrm>
        </p:spPr>
        <p:txBody>
          <a:bodyPr>
            <a:normAutofit/>
          </a:bodyPr>
          <a:lstStyle/>
          <a:p>
            <a:r>
              <a:rPr lang="az-Cyrl-AZ" b="1"/>
              <a:t>Геометрия</a:t>
            </a:r>
            <a:br>
              <a:rPr lang="az-Cyrl-AZ" b="1"/>
            </a:br>
            <a:endParaRPr lang="en-B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DC83E2-6139-B301-5581-24E962AFB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3297"/>
            <a:ext cx="4619621" cy="3843666"/>
          </a:xfrm>
        </p:spPr>
        <p:txBody>
          <a:bodyPr>
            <a:normAutofit/>
          </a:bodyPr>
          <a:lstStyle/>
          <a:p>
            <a:r>
              <a:rPr lang="bg-BG" sz="2000"/>
              <a:t>В </a:t>
            </a:r>
            <a:r>
              <a:rPr lang="az-Cyrl-AZ" sz="2000"/>
              <a:t>геометрията Гаус изследва кривини и повърхности. Неговата работа поставя основите на диференциалната геометрия — област, която е много важна и в съвременната наука.</a:t>
            </a:r>
          </a:p>
          <a:p>
            <a:endParaRPr lang="en-BG" sz="200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92355F-9E9F-7A63-0415-C582CCC6A2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1" b="4538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252472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3A72FAB-4118-4ECB-89AE-883A15A7E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az-Cyrl-AZ" sz="4600" b="1"/>
              <a:t>Астрономия</a:t>
            </a:r>
            <a:br>
              <a:rPr lang="az-Cyrl-AZ" sz="4600" b="1"/>
            </a:br>
            <a:endParaRPr lang="en-BG" sz="4600"/>
          </a:p>
        </p:txBody>
      </p:sp>
      <p:sp>
        <p:nvSpPr>
          <p:cNvPr id="2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sX0" fmla="*/ 0 w 10972800"/>
              <a:gd name="csY0" fmla="*/ 0 h 18288"/>
              <a:gd name="csX1" fmla="*/ 356616 w 10972800"/>
              <a:gd name="csY1" fmla="*/ 0 h 18288"/>
              <a:gd name="csX2" fmla="*/ 1042416 w 10972800"/>
              <a:gd name="csY2" fmla="*/ 0 h 18288"/>
              <a:gd name="csX3" fmla="*/ 1947672 w 10972800"/>
              <a:gd name="csY3" fmla="*/ 0 h 18288"/>
              <a:gd name="csX4" fmla="*/ 2633472 w 10972800"/>
              <a:gd name="csY4" fmla="*/ 0 h 18288"/>
              <a:gd name="csX5" fmla="*/ 2990088 w 10972800"/>
              <a:gd name="csY5" fmla="*/ 0 h 18288"/>
              <a:gd name="csX6" fmla="*/ 3456432 w 10972800"/>
              <a:gd name="csY6" fmla="*/ 0 h 18288"/>
              <a:gd name="csX7" fmla="*/ 4361688 w 10972800"/>
              <a:gd name="csY7" fmla="*/ 0 h 18288"/>
              <a:gd name="csX8" fmla="*/ 5266944 w 10972800"/>
              <a:gd name="csY8" fmla="*/ 0 h 18288"/>
              <a:gd name="csX9" fmla="*/ 6172200 w 10972800"/>
              <a:gd name="csY9" fmla="*/ 0 h 18288"/>
              <a:gd name="csX10" fmla="*/ 6528816 w 10972800"/>
              <a:gd name="csY10" fmla="*/ 0 h 18288"/>
              <a:gd name="csX11" fmla="*/ 7214616 w 10972800"/>
              <a:gd name="csY11" fmla="*/ 0 h 18288"/>
              <a:gd name="csX12" fmla="*/ 7790688 w 10972800"/>
              <a:gd name="csY12" fmla="*/ 0 h 18288"/>
              <a:gd name="csX13" fmla="*/ 8147304 w 10972800"/>
              <a:gd name="csY13" fmla="*/ 0 h 18288"/>
              <a:gd name="csX14" fmla="*/ 9052560 w 10972800"/>
              <a:gd name="csY14" fmla="*/ 0 h 18288"/>
              <a:gd name="csX15" fmla="*/ 9409176 w 10972800"/>
              <a:gd name="csY15" fmla="*/ 0 h 18288"/>
              <a:gd name="csX16" fmla="*/ 9765792 w 10972800"/>
              <a:gd name="csY16" fmla="*/ 0 h 18288"/>
              <a:gd name="csX17" fmla="*/ 10341864 w 10972800"/>
              <a:gd name="csY17" fmla="*/ 0 h 18288"/>
              <a:gd name="csX18" fmla="*/ 10972800 w 10972800"/>
              <a:gd name="csY18" fmla="*/ 0 h 18288"/>
              <a:gd name="csX19" fmla="*/ 10972800 w 10972800"/>
              <a:gd name="csY19" fmla="*/ 18288 h 18288"/>
              <a:gd name="csX20" fmla="*/ 10177272 w 10972800"/>
              <a:gd name="csY20" fmla="*/ 18288 h 18288"/>
              <a:gd name="csX21" fmla="*/ 9820656 w 10972800"/>
              <a:gd name="csY21" fmla="*/ 18288 h 18288"/>
              <a:gd name="csX22" fmla="*/ 9464040 w 10972800"/>
              <a:gd name="csY22" fmla="*/ 18288 h 18288"/>
              <a:gd name="csX23" fmla="*/ 8778240 w 10972800"/>
              <a:gd name="csY23" fmla="*/ 18288 h 18288"/>
              <a:gd name="csX24" fmla="*/ 8421624 w 10972800"/>
              <a:gd name="csY24" fmla="*/ 18288 h 18288"/>
              <a:gd name="csX25" fmla="*/ 7735824 w 10972800"/>
              <a:gd name="csY25" fmla="*/ 18288 h 18288"/>
              <a:gd name="csX26" fmla="*/ 6940296 w 10972800"/>
              <a:gd name="csY26" fmla="*/ 18288 h 18288"/>
              <a:gd name="csX27" fmla="*/ 6254496 w 10972800"/>
              <a:gd name="csY27" fmla="*/ 18288 h 18288"/>
              <a:gd name="csX28" fmla="*/ 5458968 w 10972800"/>
              <a:gd name="csY28" fmla="*/ 18288 h 18288"/>
              <a:gd name="csX29" fmla="*/ 4663440 w 10972800"/>
              <a:gd name="csY29" fmla="*/ 18288 h 18288"/>
              <a:gd name="csX30" fmla="*/ 4306824 w 10972800"/>
              <a:gd name="csY30" fmla="*/ 18288 h 18288"/>
              <a:gd name="csX31" fmla="*/ 3840480 w 10972800"/>
              <a:gd name="csY31" fmla="*/ 18288 h 18288"/>
              <a:gd name="csX32" fmla="*/ 3264408 w 10972800"/>
              <a:gd name="csY32" fmla="*/ 18288 h 18288"/>
              <a:gd name="csX33" fmla="*/ 2578608 w 10972800"/>
              <a:gd name="csY33" fmla="*/ 18288 h 18288"/>
              <a:gd name="csX34" fmla="*/ 1673352 w 10972800"/>
              <a:gd name="csY34" fmla="*/ 18288 h 18288"/>
              <a:gd name="csX35" fmla="*/ 877824 w 10972800"/>
              <a:gd name="csY35" fmla="*/ 18288 h 18288"/>
              <a:gd name="csX36" fmla="*/ 0 w 10972800"/>
              <a:gd name="csY36" fmla="*/ 18288 h 18288"/>
              <a:gd name="csX37" fmla="*/ 0 w 10972800"/>
              <a:gd name="csY3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3E712-75D6-E089-3D93-8AE94714D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az-Cyrl-AZ" sz="2200"/>
              <a:t>Гаус използва математиката, за да решава реални проблеми в астрономията. Един от най-известните му успехи е изчисляването на орбитата на астероида Церера, което доказва силата на математическите методи. </a:t>
            </a:r>
          </a:p>
          <a:p>
            <a:endParaRPr lang="en-BG" sz="220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F54F568-BA49-3F23-E610-2D6B5E7E81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60" r="2834" b="-1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523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FBFA58-1433-2920-6606-D5AD2C4F3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az-Cyrl-AZ" sz="5400" b="1"/>
              <a:t>Личност</a:t>
            </a:r>
            <a:br>
              <a:rPr lang="az-Cyrl-AZ" sz="5400" b="1"/>
            </a:br>
            <a:endParaRPr lang="en-BG" sz="5400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D62C6-C2A7-6947-27A0-7C36905562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az-Cyrl-AZ" sz="2200"/>
              <a:t>Гаус е бил много скромен човек. Той не е търсел слава и е предпочитал да работи тихо. Бил е перфекционист и публикувал своите трудове само когато е напълно сигурен в тяхната точност.</a:t>
            </a:r>
          </a:p>
          <a:p>
            <a:endParaRPr lang="en-BG" sz="2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9CC5C8B-1560-0CE1-B8A0-71A29E27B09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226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59925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0DF40B2-80F7-4E71-B46C-284163F3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4B8977-C503-B932-E809-A52831547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48464"/>
            <a:ext cx="3807187" cy="2228074"/>
          </a:xfrm>
        </p:spPr>
        <p:txBody>
          <a:bodyPr>
            <a:normAutofit/>
          </a:bodyPr>
          <a:lstStyle/>
          <a:p>
            <a:r>
              <a:rPr lang="az-Cyrl-AZ" sz="4000" b="1"/>
              <a:t>Интересни факти</a:t>
            </a:r>
            <a:br>
              <a:rPr lang="az-Cyrl-AZ" sz="4000" b="1"/>
            </a:br>
            <a:endParaRPr lang="en-BG" sz="4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9762D-1C2D-7D69-DBDC-EF236C75C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962279"/>
            <a:ext cx="3799425" cy="3143241"/>
          </a:xfrm>
        </p:spPr>
        <p:txBody>
          <a:bodyPr>
            <a:normAutofit/>
          </a:bodyPr>
          <a:lstStyle/>
          <a:p>
            <a:r>
              <a:rPr lang="az-Cyrl-AZ" sz="2000"/>
              <a:t>Много от неговите открития са били направени много преди да бъдат публикувани. Това показва колко напред е мислел спрямо своето време. Той е работил активно почти до края на живота си.</a:t>
            </a:r>
          </a:p>
          <a:p>
            <a:endParaRPr lang="en-BG" sz="20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A5FD32-AF22-B256-0707-91A1EE8FE41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158" b="20492"/>
          <a:stretch>
            <a:fillRect/>
          </a:stretch>
        </p:blipFill>
        <p:spPr>
          <a:xfrm>
            <a:off x="5010386" y="10"/>
            <a:ext cx="7181613" cy="685799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043337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9477870-C64A-4E35-8F2F-05B7114F3C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BE7EBE-4B9E-B33D-6A03-234A7E673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68770" cy="1536192"/>
          </a:xfrm>
        </p:spPr>
        <p:txBody>
          <a:bodyPr anchor="b">
            <a:normAutofit/>
          </a:bodyPr>
          <a:lstStyle/>
          <a:p>
            <a:r>
              <a:rPr lang="az-Cyrl-AZ" sz="5200" b="1"/>
              <a:t>Влияние</a:t>
            </a:r>
            <a:br>
              <a:rPr lang="az-Cyrl-AZ" sz="5200" b="1"/>
            </a:br>
            <a:endParaRPr lang="en-BG" sz="5200"/>
          </a:p>
        </p:txBody>
      </p:sp>
      <p:sp>
        <p:nvSpPr>
          <p:cNvPr id="13" name="!!accent">
            <a:extLst>
              <a:ext uri="{FF2B5EF4-FFF2-40B4-BE49-F238E27FC236}">
                <a16:creationId xmlns:a16="http://schemas.microsoft.com/office/drawing/2014/main" id="{8AEA628B-C8FF-4D0B-B111-F101F580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663BD0-064C-40FC-A331-F49FCA953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55378-7AC0-6DC2-0BC3-6132A65F2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458" y="3355848"/>
            <a:ext cx="6268770" cy="2825496"/>
          </a:xfrm>
        </p:spPr>
        <p:txBody>
          <a:bodyPr>
            <a:normAutofit/>
          </a:bodyPr>
          <a:lstStyle/>
          <a:p>
            <a:r>
              <a:rPr lang="az-Cyrl-AZ" sz="2200"/>
              <a:t>Работата на Карл Фридрих Гаус има огромно влияние върху съвременния свят. Неговите идеи се използват в технологии като компютри, криптография и статистика. </a:t>
            </a:r>
          </a:p>
          <a:p>
            <a:endParaRPr lang="en-BG" sz="22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ABF4A2-043C-03BC-A724-58EB81EF717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90" r="-4" b="-4"/>
          <a:stretch>
            <a:fillRect/>
          </a:stretch>
        </p:blipFill>
        <p:spPr>
          <a:xfrm>
            <a:off x="7684006" y="10"/>
            <a:ext cx="450799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6741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A7E25A-C67E-F755-92B5-D1677D575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39520"/>
            <a:ext cx="3429000" cy="1719072"/>
          </a:xfrm>
        </p:spPr>
        <p:txBody>
          <a:bodyPr anchor="b">
            <a:normAutofit/>
          </a:bodyPr>
          <a:lstStyle/>
          <a:p>
            <a:r>
              <a:rPr lang="az-Cyrl-AZ" sz="4600" b="1"/>
              <a:t>Наследство</a:t>
            </a:r>
            <a:br>
              <a:rPr lang="az-Cyrl-AZ" sz="4600" b="1"/>
            </a:br>
            <a:endParaRPr lang="en-BG" sz="4600"/>
          </a:p>
        </p:txBody>
      </p:sp>
      <p:sp>
        <p:nvSpPr>
          <p:cNvPr id="17" name="sketch line">
            <a:extLst>
              <a:ext uri="{FF2B5EF4-FFF2-40B4-BE49-F238E27FC236}">
                <a16:creationId xmlns:a16="http://schemas.microsoft.com/office/drawing/2014/main" id="{6357EC4F-235E-4222-A36F-C7878ACE37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573756"/>
            <a:ext cx="3255095" cy="18288"/>
          </a:xfrm>
          <a:custGeom>
            <a:avLst/>
            <a:gdLst>
              <a:gd name="csX0" fmla="*/ 0 w 3255095"/>
              <a:gd name="csY0" fmla="*/ 0 h 18288"/>
              <a:gd name="csX1" fmla="*/ 618468 w 3255095"/>
              <a:gd name="csY1" fmla="*/ 0 h 18288"/>
              <a:gd name="csX2" fmla="*/ 1269487 w 3255095"/>
              <a:gd name="csY2" fmla="*/ 0 h 18288"/>
              <a:gd name="csX3" fmla="*/ 1953057 w 3255095"/>
              <a:gd name="csY3" fmla="*/ 0 h 18288"/>
              <a:gd name="csX4" fmla="*/ 2636627 w 3255095"/>
              <a:gd name="csY4" fmla="*/ 0 h 18288"/>
              <a:gd name="csX5" fmla="*/ 3255095 w 3255095"/>
              <a:gd name="csY5" fmla="*/ 0 h 18288"/>
              <a:gd name="csX6" fmla="*/ 3255095 w 3255095"/>
              <a:gd name="csY6" fmla="*/ 18288 h 18288"/>
              <a:gd name="csX7" fmla="*/ 2538974 w 3255095"/>
              <a:gd name="csY7" fmla="*/ 18288 h 18288"/>
              <a:gd name="csX8" fmla="*/ 1822853 w 3255095"/>
              <a:gd name="csY8" fmla="*/ 18288 h 18288"/>
              <a:gd name="csX9" fmla="*/ 1171834 w 3255095"/>
              <a:gd name="csY9" fmla="*/ 18288 h 18288"/>
              <a:gd name="csX10" fmla="*/ 0 w 3255095"/>
              <a:gd name="csY10" fmla="*/ 18288 h 18288"/>
              <a:gd name="csX11" fmla="*/ 0 w 3255095"/>
              <a:gd name="csY11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B3756-F647-D726-C74E-37ACE7E1D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807208"/>
            <a:ext cx="3429000" cy="3410712"/>
          </a:xfrm>
        </p:spPr>
        <p:txBody>
          <a:bodyPr anchor="t">
            <a:normAutofit/>
          </a:bodyPr>
          <a:lstStyle/>
          <a:p>
            <a:endParaRPr lang="az-Cyrl-AZ" sz="2200" b="1"/>
          </a:p>
          <a:p>
            <a:r>
              <a:rPr lang="az-Cyrl-AZ" sz="2200"/>
              <a:t>Гаус остава в историята като един от най-великите математици. Неговите трудове продължават да се изучават и използват и днес.</a:t>
            </a:r>
          </a:p>
          <a:p>
            <a:endParaRPr lang="en-BG" sz="220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C207CF-74EA-4420-9843-C52699F54A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296" y="768191"/>
            <a:ext cx="6903720" cy="532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69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514058-576A-C541-6B5C-E800CCA03F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027" r="16187" b="9090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21877-236D-998D-8647-4B37AFEF3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az-Cyrl-AZ" sz="2800" b="1"/>
              <a:t>Заключение</a:t>
            </a:r>
            <a:br>
              <a:rPr lang="az-Cyrl-AZ" sz="2800" b="1"/>
            </a:br>
            <a:endParaRPr lang="en-BG" sz="28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9144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44DB4-96D3-4D05-A9DF-8D4A5637A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r>
              <a:rPr lang="az-Cyrl-AZ" sz="1700"/>
              <a:t>В заключение, Карл Фридрих Гаус е учен, който променя математиката завинаги. Неговите идеи са основа за много съвременни науки и технологии. </a:t>
            </a:r>
          </a:p>
          <a:p>
            <a:endParaRPr lang="en-BG" sz="1700"/>
          </a:p>
        </p:txBody>
      </p:sp>
    </p:spTree>
    <p:extLst>
      <p:ext uri="{BB962C8B-B14F-4D97-AF65-F5344CB8AC3E}">
        <p14:creationId xmlns:p14="http://schemas.microsoft.com/office/powerpoint/2010/main" val="21904152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9A5E53-A223-88BA-14C6-A575F9DC5A2B}"/>
              </a:ext>
            </a:extLst>
          </p:cNvPr>
          <p:cNvSpPr txBox="1"/>
          <p:nvPr/>
        </p:nvSpPr>
        <p:spPr>
          <a:xfrm>
            <a:off x="1028700" y="1967266"/>
            <a:ext cx="2628900" cy="2547257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Благодаря за вниманието!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20A646-A276-9A6F-0511-46B6B9B0BF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296" y="643466"/>
            <a:ext cx="5568739" cy="556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780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Карл Фридрих Гаус</vt:lpstr>
      <vt:lpstr>Основна информация </vt:lpstr>
      <vt:lpstr>Детство </vt:lpstr>
      <vt:lpstr>Образование </vt:lpstr>
      <vt:lpstr>Теория на числата </vt:lpstr>
      <vt:lpstr>Основна теорема на алгебрата </vt:lpstr>
      <vt:lpstr>Комплексни числа </vt:lpstr>
      <vt:lpstr>Статистика </vt:lpstr>
      <vt:lpstr>Геометрия </vt:lpstr>
      <vt:lpstr>Астрономия </vt:lpstr>
      <vt:lpstr>Личност </vt:lpstr>
      <vt:lpstr>Интересни факти </vt:lpstr>
      <vt:lpstr>Влияние </vt:lpstr>
      <vt:lpstr>Наследство </vt:lpstr>
      <vt:lpstr>Заключение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Карл Фридрих Гаус</dc:title>
  <dc:creator>Nikol Kirova.</dc:creator>
  <cp:lastModifiedBy>Nikol Kirova.</cp:lastModifiedBy>
  <cp:revision>3</cp:revision>
  <dcterms:created xsi:type="dcterms:W3CDTF">2026-05-02T19:01:00Z</dcterms:created>
  <dcterms:modified xsi:type="dcterms:W3CDTF">2026-05-04T07:51:58Z</dcterms:modified>
</cp:coreProperties>
</file>