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Open Sans" charset="1" panose="020B0606030504020204"/>
      <p:regular r:id="rId17"/>
    </p:embeddedFont>
    <p:embeddedFont>
      <p:font typeface="Arsenica" charset="1" panose="00000500000000000000"/>
      <p:regular r:id="rId18"/>
    </p:embeddedFont>
    <p:embeddedFont>
      <p:font typeface="HK Grotesk Light" charset="1" panose="00000400000000000000"/>
      <p:regular r:id="rId19"/>
    </p:embeddedFont>
    <p:embeddedFont>
      <p:font typeface="HK Grotesk" charset="1" panose="00000500000000000000"/>
      <p:regular r:id="rId20"/>
    </p:embeddedFont>
    <p:embeddedFont>
      <p:font typeface="Canva Sans" charset="1" panose="020B0503030501040103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https://encrypted-tbn0.gstatic.com/images?q=tbn:ANd9GcTZAU3RMgbGbWgWkg6cu06u_je-l2Jx3_fUng&amp;s" TargetMode="External" Type="http://schemas.openxmlformats.org/officeDocument/2006/relationships/hyperlink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2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3190" y="380161"/>
            <a:ext cx="17452168" cy="9473007"/>
            <a:chOff x="0" y="0"/>
            <a:chExt cx="4596456" cy="2494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7611819" y="380161"/>
            <a:ext cx="5115185" cy="511518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6603" r="0" b="-6603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1394175" y="3084402"/>
            <a:ext cx="7834029" cy="783402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9466" t="0" r="-9466" b="0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932219" y="906106"/>
            <a:ext cx="743889" cy="743889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805276" y="906106"/>
            <a:ext cx="5301718" cy="743889"/>
            <a:chOff x="0" y="0"/>
            <a:chExt cx="5792846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792846" cy="812800"/>
            </a:xfrm>
            <a:custGeom>
              <a:avLst/>
              <a:gdLst/>
              <a:ahLst/>
              <a:cxnLst/>
              <a:rect r="r" b="b" t="t" l="l"/>
              <a:pathLst>
                <a:path h="812800" w="5792846">
                  <a:moveTo>
                    <a:pt x="87616" y="0"/>
                  </a:moveTo>
                  <a:lnTo>
                    <a:pt x="5705230" y="0"/>
                  </a:lnTo>
                  <a:cubicBezTo>
                    <a:pt x="5753619" y="0"/>
                    <a:pt x="5792846" y="39227"/>
                    <a:pt x="5792846" y="87616"/>
                  </a:cubicBezTo>
                  <a:lnTo>
                    <a:pt x="5792846" y="725184"/>
                  </a:lnTo>
                  <a:cubicBezTo>
                    <a:pt x="5792846" y="748421"/>
                    <a:pt x="5783616" y="770707"/>
                    <a:pt x="5767184" y="787138"/>
                  </a:cubicBezTo>
                  <a:cubicBezTo>
                    <a:pt x="5750753" y="803569"/>
                    <a:pt x="5728468" y="812800"/>
                    <a:pt x="5705230" y="812800"/>
                  </a:cubicBezTo>
                  <a:lnTo>
                    <a:pt x="87616" y="812800"/>
                  </a:lnTo>
                  <a:cubicBezTo>
                    <a:pt x="64379" y="812800"/>
                    <a:pt x="42093" y="803569"/>
                    <a:pt x="25662" y="787138"/>
                  </a:cubicBezTo>
                  <a:cubicBezTo>
                    <a:pt x="9231" y="770707"/>
                    <a:pt x="0" y="748421"/>
                    <a:pt x="0" y="725184"/>
                  </a:cubicBezTo>
                  <a:lnTo>
                    <a:pt x="0" y="87616"/>
                  </a:lnTo>
                  <a:cubicBezTo>
                    <a:pt x="0" y="64379"/>
                    <a:pt x="9231" y="42093"/>
                    <a:pt x="25662" y="25662"/>
                  </a:cubicBezTo>
                  <a:cubicBezTo>
                    <a:pt x="42093" y="9231"/>
                    <a:pt x="64379" y="0"/>
                    <a:pt x="87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792846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Магдалена Борисова-9б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106951" y="1080838"/>
            <a:ext cx="394425" cy="394425"/>
          </a:xfrm>
          <a:custGeom>
            <a:avLst/>
            <a:gdLst/>
            <a:ahLst/>
            <a:cxnLst/>
            <a:rect r="r" b="b" t="t" l="l"/>
            <a:pathLst>
              <a:path h="394425" w="394425">
                <a:moveTo>
                  <a:pt x="0" y="0"/>
                </a:moveTo>
                <a:lnTo>
                  <a:pt x="394425" y="0"/>
                </a:lnTo>
                <a:lnTo>
                  <a:pt x="394425" y="394425"/>
                </a:lnTo>
                <a:lnTo>
                  <a:pt x="0" y="394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16286917" y="858197"/>
            <a:ext cx="1055373" cy="1055373"/>
          </a:xfrm>
          <a:custGeom>
            <a:avLst/>
            <a:gdLst/>
            <a:ahLst/>
            <a:cxnLst/>
            <a:rect r="r" b="b" t="t" l="l"/>
            <a:pathLst>
              <a:path h="1055373" w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87434" y="4348942"/>
            <a:ext cx="10959503" cy="5658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78"/>
              </a:lnSpc>
            </a:pPr>
            <a:r>
              <a:rPr lang="en-US" sz="9205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ЛЕОНАРДО ФИБОНАЧИ - ИТАЛИАНСКИ МАТЕМАТИК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62666" y="68672"/>
            <a:ext cx="17452168" cy="9473007"/>
            <a:chOff x="0" y="0"/>
            <a:chExt cx="4596456" cy="2494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16286917" y="858197"/>
            <a:ext cx="1055373" cy="1055373"/>
          </a:xfrm>
          <a:custGeom>
            <a:avLst/>
            <a:gdLst/>
            <a:ahLst/>
            <a:cxnLst/>
            <a:rect r="r" b="b" t="t" l="l"/>
            <a:pathLst>
              <a:path h="1055373" w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121927"/>
            <a:ext cx="8279882" cy="1392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88"/>
              </a:lnSpc>
            </a:pPr>
            <a:r>
              <a:rPr lang="en-US" sz="7920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Кой е Фибоначи?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388366" y="-122581"/>
            <a:ext cx="10478490" cy="1047849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5827" r="0" b="-5827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name="AutoShape 10" id="10"/>
          <p:cNvSpPr/>
          <p:nvPr/>
        </p:nvSpPr>
        <p:spPr>
          <a:xfrm>
            <a:off x="1028700" y="3542721"/>
            <a:ext cx="8270117" cy="0"/>
          </a:xfrm>
          <a:prstGeom prst="line">
            <a:avLst/>
          </a:prstGeom>
          <a:ln cap="flat" w="19050">
            <a:solidFill>
              <a:srgbClr val="FAE2B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669092" y="3919123"/>
            <a:ext cx="9719274" cy="5622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25"/>
              </a:lnSpc>
            </a:pPr>
            <a:r>
              <a:rPr lang="en-US" sz="4089" spc="-196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Роден е около 1170 г. в Италия. Той п</a:t>
            </a:r>
            <a:r>
              <a:rPr lang="en-US" sz="4089" spc="-196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ътува и изучава арабската математика,заради която получава знания от различни култури. Фибоначи става известен учен.</a:t>
            </a:r>
          </a:p>
          <a:p>
            <a:pPr algn="l">
              <a:lnSpc>
                <a:spcPts val="5725"/>
              </a:lnSpc>
            </a:pPr>
            <a:r>
              <a:rPr lang="en-US" sz="4089" spc="-196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 Той проявява интерес към числата още от ранна възраст. Неговото развитие е повлияно от различни научни традиции.</a:t>
            </a:r>
          </a:p>
          <a:p>
            <a:pPr algn="l">
              <a:lnSpc>
                <a:spcPts val="4465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3190" y="380161"/>
            <a:ext cx="17452168" cy="9473007"/>
            <a:chOff x="0" y="0"/>
            <a:chExt cx="4596456" cy="2494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16286917" y="858197"/>
            <a:ext cx="1055373" cy="1055373"/>
          </a:xfrm>
          <a:custGeom>
            <a:avLst/>
            <a:gdLst/>
            <a:ahLst/>
            <a:cxnLst/>
            <a:rect r="r" b="b" t="t" l="l"/>
            <a:pathLst>
              <a:path h="1055373" w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94639" y="6331898"/>
            <a:ext cx="5702133" cy="3116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6"/>
              </a:lnSpc>
            </a:pPr>
            <a:r>
              <a:rPr lang="en-US" sz="9661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Арабски цифри</a:t>
            </a:r>
          </a:p>
        </p:txBody>
      </p:sp>
      <p:sp>
        <p:nvSpPr>
          <p:cNvPr name="AutoShape 8" id="8"/>
          <p:cNvSpPr/>
          <p:nvPr/>
        </p:nvSpPr>
        <p:spPr>
          <a:xfrm>
            <a:off x="1384008" y="9250169"/>
            <a:ext cx="5358215" cy="16261"/>
          </a:xfrm>
          <a:prstGeom prst="line">
            <a:avLst/>
          </a:prstGeom>
          <a:ln cap="flat" w="19050">
            <a:solidFill>
              <a:srgbClr val="FAE2B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7641209" y="4922398"/>
            <a:ext cx="10184149" cy="4325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21"/>
              </a:lnSpc>
            </a:pPr>
            <a:r>
              <a:rPr lang="en-US" sz="4086" spc="-196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Фибоначи въвежда арабските цифри в Европа. Те з</a:t>
            </a:r>
            <a:r>
              <a:rPr lang="en-US" sz="4086" spc="-196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аменят римските означения.</a:t>
            </a:r>
          </a:p>
          <a:p>
            <a:pPr algn="l">
              <a:lnSpc>
                <a:spcPts val="5721"/>
              </a:lnSpc>
            </a:pPr>
            <a:r>
              <a:rPr lang="en-US" sz="4086" spc="-196">
                <a:solidFill>
                  <a:srgbClr val="FFF0CF"/>
                </a:solidFill>
                <a:latin typeface="HK Grotesk"/>
                <a:ea typeface="HK Grotesk"/>
                <a:cs typeface="HK Grotesk"/>
                <a:sym typeface="HK Grotesk"/>
              </a:rPr>
              <a:t> Арабските цифри п</a:t>
            </a:r>
            <a:r>
              <a:rPr lang="en-US" sz="4086" spc="-196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озволяват по-лесни изчисления, ускоряват развитието на математиката и правят сметките по-ефективни.Цифрите се използват се и днес.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373190" y="858197"/>
            <a:ext cx="7630833" cy="4599591"/>
            <a:chOff x="0" y="0"/>
            <a:chExt cx="833660" cy="502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33660" cy="502500"/>
            </a:xfrm>
            <a:custGeom>
              <a:avLst/>
              <a:gdLst/>
              <a:ahLst/>
              <a:cxnLst/>
              <a:rect r="r" b="b" t="t" l="l"/>
              <a:pathLst>
                <a:path h="502500" w="833660">
                  <a:moveTo>
                    <a:pt x="416830" y="0"/>
                  </a:moveTo>
                  <a:cubicBezTo>
                    <a:pt x="186621" y="0"/>
                    <a:pt x="0" y="112489"/>
                    <a:pt x="0" y="251250"/>
                  </a:cubicBezTo>
                  <a:cubicBezTo>
                    <a:pt x="0" y="390012"/>
                    <a:pt x="186621" y="502500"/>
                    <a:pt x="416830" y="502500"/>
                  </a:cubicBezTo>
                  <a:cubicBezTo>
                    <a:pt x="647039" y="502500"/>
                    <a:pt x="833660" y="390012"/>
                    <a:pt x="833660" y="251250"/>
                  </a:cubicBezTo>
                  <a:cubicBezTo>
                    <a:pt x="833660" y="112489"/>
                    <a:pt x="647039" y="0"/>
                    <a:pt x="41683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4699" r="0" b="-4699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641209" y="362985"/>
            <a:ext cx="6539852" cy="3101171"/>
            <a:chOff x="0" y="0"/>
            <a:chExt cx="1312542" cy="62240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12542" cy="622402"/>
            </a:xfrm>
            <a:custGeom>
              <a:avLst/>
              <a:gdLst/>
              <a:ahLst/>
              <a:cxnLst/>
              <a:rect r="r" b="b" t="t" l="l"/>
              <a:pathLst>
                <a:path h="622402" w="1312542">
                  <a:moveTo>
                    <a:pt x="656271" y="0"/>
                  </a:moveTo>
                  <a:cubicBezTo>
                    <a:pt x="293822" y="0"/>
                    <a:pt x="0" y="139329"/>
                    <a:pt x="0" y="311201"/>
                  </a:cubicBezTo>
                  <a:cubicBezTo>
                    <a:pt x="0" y="483072"/>
                    <a:pt x="293822" y="622402"/>
                    <a:pt x="656271" y="622402"/>
                  </a:cubicBezTo>
                  <a:cubicBezTo>
                    <a:pt x="1018719" y="622402"/>
                    <a:pt x="1312542" y="483072"/>
                    <a:pt x="1312542" y="311201"/>
                  </a:cubicBezTo>
                  <a:cubicBezTo>
                    <a:pt x="1312542" y="139329"/>
                    <a:pt x="1018719" y="0"/>
                    <a:pt x="656271" y="0"/>
                  </a:cubicBezTo>
                  <a:close/>
                </a:path>
              </a:pathLst>
            </a:custGeom>
            <a:blipFill>
              <a:blip r:embed="rId6"/>
              <a:stretch>
                <a:fillRect l="-580" t="0" r="-580" b="0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4029784" y="670679"/>
            <a:ext cx="3795574" cy="3795574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40140" t="0" r="-40140" b="0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3190" y="380161"/>
            <a:ext cx="17452168" cy="9473007"/>
            <a:chOff x="0" y="0"/>
            <a:chExt cx="4596456" cy="2494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94639" y="3421305"/>
            <a:ext cx="15309598" cy="2419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48"/>
              </a:lnSpc>
            </a:pPr>
            <a:r>
              <a:rPr lang="en-US" sz="7541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 „Liber Abaci“- „Книга за смятането“</a:t>
            </a:r>
          </a:p>
        </p:txBody>
      </p:sp>
      <p:sp>
        <p:nvSpPr>
          <p:cNvPr name="AutoShape 7" id="7"/>
          <p:cNvSpPr/>
          <p:nvPr/>
        </p:nvSpPr>
        <p:spPr>
          <a:xfrm>
            <a:off x="1294639" y="5840866"/>
            <a:ext cx="11355644" cy="0"/>
          </a:xfrm>
          <a:prstGeom prst="line">
            <a:avLst/>
          </a:prstGeom>
          <a:ln cap="flat" w="19050">
            <a:solidFill>
              <a:srgbClr val="FAE2B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9099274" y="6222921"/>
            <a:ext cx="0" cy="2579389"/>
          </a:xfrm>
          <a:prstGeom prst="line">
            <a:avLst/>
          </a:prstGeom>
          <a:ln cap="flat" w="19050">
            <a:solidFill>
              <a:srgbClr val="FAE2B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7648830" y="0"/>
            <a:ext cx="11462580" cy="3179991"/>
            <a:chOff x="0" y="0"/>
            <a:chExt cx="1775854" cy="49266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75854" cy="492664"/>
            </a:xfrm>
            <a:custGeom>
              <a:avLst/>
              <a:gdLst/>
              <a:ahLst/>
              <a:cxnLst/>
              <a:rect r="r" b="b" t="t" l="l"/>
              <a:pathLst>
                <a:path h="492664" w="1775854">
                  <a:moveTo>
                    <a:pt x="67541" y="0"/>
                  </a:moveTo>
                  <a:lnTo>
                    <a:pt x="1708313" y="0"/>
                  </a:lnTo>
                  <a:cubicBezTo>
                    <a:pt x="1745615" y="0"/>
                    <a:pt x="1775854" y="30239"/>
                    <a:pt x="1775854" y="67541"/>
                  </a:cubicBezTo>
                  <a:lnTo>
                    <a:pt x="1775854" y="425123"/>
                  </a:lnTo>
                  <a:cubicBezTo>
                    <a:pt x="1775854" y="462425"/>
                    <a:pt x="1745615" y="492664"/>
                    <a:pt x="1708313" y="492664"/>
                  </a:cubicBezTo>
                  <a:lnTo>
                    <a:pt x="67541" y="492664"/>
                  </a:lnTo>
                  <a:cubicBezTo>
                    <a:pt x="30239" y="492664"/>
                    <a:pt x="0" y="462425"/>
                    <a:pt x="0" y="425123"/>
                  </a:cubicBezTo>
                  <a:lnTo>
                    <a:pt x="0" y="67541"/>
                  </a:lnTo>
                  <a:cubicBezTo>
                    <a:pt x="0" y="30239"/>
                    <a:pt x="30239" y="0"/>
                    <a:pt x="67541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74825" r="0" b="-74825"/>
              </a:stretch>
            </a:blip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4629555" y="2820770"/>
            <a:ext cx="3195803" cy="319580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7142" r="0" b="-7142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17185" y="238041"/>
            <a:ext cx="6931645" cy="3049913"/>
            <a:chOff x="0" y="0"/>
            <a:chExt cx="1378198" cy="60640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8198" cy="606405"/>
            </a:xfrm>
            <a:custGeom>
              <a:avLst/>
              <a:gdLst/>
              <a:ahLst/>
              <a:cxnLst/>
              <a:rect r="r" b="b" t="t" l="l"/>
              <a:pathLst>
                <a:path h="606405" w="1378198">
                  <a:moveTo>
                    <a:pt x="689099" y="0"/>
                  </a:moveTo>
                  <a:cubicBezTo>
                    <a:pt x="308520" y="0"/>
                    <a:pt x="0" y="135748"/>
                    <a:pt x="0" y="303202"/>
                  </a:cubicBezTo>
                  <a:cubicBezTo>
                    <a:pt x="0" y="470656"/>
                    <a:pt x="308520" y="606405"/>
                    <a:pt x="689099" y="606405"/>
                  </a:cubicBezTo>
                  <a:cubicBezTo>
                    <a:pt x="1069678" y="606405"/>
                    <a:pt x="1378198" y="470656"/>
                    <a:pt x="1378198" y="303202"/>
                  </a:cubicBezTo>
                  <a:cubicBezTo>
                    <a:pt x="1378198" y="135748"/>
                    <a:pt x="1069678" y="0"/>
                    <a:pt x="689099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3636" r="0" b="-13636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9500941" y="6348035"/>
            <a:ext cx="7758359" cy="2454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spc="-167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Тя обяснява как се извършват основни аритметични действия.Дава примери, които улесняват разбирането и прилагането на знанията.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70343" y="6076648"/>
            <a:ext cx="6875241" cy="3580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spc="-163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Книгата представя новата числова система. Тя в</a:t>
            </a:r>
            <a:r>
              <a:rPr lang="en-US" sz="3399" spc="-163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ключва задачи от ежедневието. Книгата става широко известна.Книгата също помага за разпространението на математиката.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3190" y="380161"/>
            <a:ext cx="17452168" cy="9473007"/>
            <a:chOff x="0" y="0"/>
            <a:chExt cx="4596456" cy="2494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6" id="6"/>
          <p:cNvSpPr/>
          <p:nvPr/>
        </p:nvSpPr>
        <p:spPr>
          <a:xfrm>
            <a:off x="1028700" y="9248775"/>
            <a:ext cx="7175911" cy="0"/>
          </a:xfrm>
          <a:prstGeom prst="line">
            <a:avLst/>
          </a:prstGeom>
          <a:ln cap="flat" w="19050">
            <a:solidFill>
              <a:srgbClr val="FAE2B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741526" y="-1331892"/>
            <a:ext cx="7481212" cy="7481212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90184" t="0" r="0" b="0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1939454" y="6910721"/>
            <a:ext cx="6503762" cy="2096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0"/>
              </a:lnSpc>
            </a:pPr>
            <a:r>
              <a:rPr lang="en-US" sz="8000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Редицата на Фибоначи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099274" y="1165135"/>
            <a:ext cx="8115300" cy="7841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4"/>
              </a:lnSpc>
            </a:pPr>
            <a:r>
              <a:rPr lang="en-US" sz="3745" spc="-179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1,1,2,3,5,8,13,21,…</a:t>
            </a:r>
          </a:p>
          <a:p>
            <a:pPr algn="l">
              <a:lnSpc>
                <a:spcPts val="5244"/>
              </a:lnSpc>
            </a:pPr>
            <a:r>
              <a:rPr lang="en-US" sz="3745" spc="-179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Всеки член се получава от предишните два. Редицата има ясна структура. Появява се при решаване на задача със зайци. Показва закономерност в нарастването. Използва се в различни науки. Свързана е със златното сечение.Намира приложение в природата и изкуството. Счита се за една от най-известните редици в математиката.</a:t>
            </a:r>
          </a:p>
          <a:p>
            <a:pPr algn="l">
              <a:lnSpc>
                <a:spcPts val="4964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3190" y="380161"/>
            <a:ext cx="17452168" cy="9473007"/>
            <a:chOff x="0" y="0"/>
            <a:chExt cx="4596456" cy="2494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464576" y="4397936"/>
            <a:ext cx="8940306" cy="5095875"/>
            <a:chOff x="0" y="0"/>
            <a:chExt cx="1425993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25993" cy="812800"/>
            </a:xfrm>
            <a:custGeom>
              <a:avLst/>
              <a:gdLst/>
              <a:ahLst/>
              <a:cxnLst/>
              <a:rect r="r" b="b" t="t" l="l"/>
              <a:pathLst>
                <a:path h="812800" w="1425993">
                  <a:moveTo>
                    <a:pt x="0" y="0"/>
                  </a:moveTo>
                  <a:lnTo>
                    <a:pt x="1425993" y="0"/>
                  </a:lnTo>
                  <a:lnTo>
                    <a:pt x="1425993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8014" t="0" r="-8014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044964" y="571106"/>
            <a:ext cx="2925488" cy="3756057"/>
            <a:chOff x="0" y="0"/>
            <a:chExt cx="729454" cy="9365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29454" cy="936552"/>
            </a:xfrm>
            <a:custGeom>
              <a:avLst/>
              <a:gdLst/>
              <a:ahLst/>
              <a:cxnLst/>
              <a:rect r="r" b="b" t="t" l="l"/>
              <a:pathLst>
                <a:path h="936552" w="729454">
                  <a:moveTo>
                    <a:pt x="0" y="0"/>
                  </a:moveTo>
                  <a:lnTo>
                    <a:pt x="729454" y="0"/>
                  </a:lnTo>
                  <a:lnTo>
                    <a:pt x="729454" y="936552"/>
                  </a:lnTo>
                  <a:lnTo>
                    <a:pt x="0" y="936552"/>
                  </a:lnTo>
                  <a:close/>
                </a:path>
              </a:pathLst>
            </a:custGeom>
            <a:blipFill>
              <a:blip r:embed="rId4"/>
              <a:stretch>
                <a:fillRect l="-6896" t="0" r="-6896" b="0"/>
              </a:stretch>
            </a:blipFill>
          </p:spPr>
        </p:sp>
      </p:grpSp>
      <p:sp>
        <p:nvSpPr>
          <p:cNvPr name="AutoShape 10" id="10"/>
          <p:cNvSpPr/>
          <p:nvPr/>
        </p:nvSpPr>
        <p:spPr>
          <a:xfrm rot="0">
            <a:off x="0" y="10096500"/>
            <a:ext cx="18288000" cy="0"/>
          </a:xfrm>
          <a:prstGeom prst="line">
            <a:avLst/>
          </a:prstGeom>
          <a:ln cap="flat" w="190500">
            <a:solidFill>
              <a:srgbClr val="E7D9B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1529929" y="623550"/>
            <a:ext cx="6267183" cy="184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20"/>
              </a:lnSpc>
            </a:pPr>
            <a:r>
              <a:rPr lang="en-US" sz="5600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Как се изчислява Редицата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18415" y="3071475"/>
            <a:ext cx="6185349" cy="3431331"/>
            <a:chOff x="0" y="0"/>
            <a:chExt cx="8247132" cy="4575108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381889" y="-133350"/>
              <a:ext cx="7865243" cy="8360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549"/>
                </a:lnSpc>
              </a:pPr>
              <a:r>
                <a:rPr lang="en-US" sz="3499">
                  <a:solidFill>
                    <a:srgbClr val="FFF0CF"/>
                  </a:solidFill>
                  <a:latin typeface="Arsenica"/>
                  <a:ea typeface="Arsenica"/>
                  <a:cs typeface="Arsenica"/>
                  <a:sym typeface="Arsenica"/>
                </a:rPr>
                <a:t>Fn​=Fn−1​+Fn−2​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349101"/>
              <a:ext cx="7865243" cy="32260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84"/>
                </a:lnSpc>
              </a:pPr>
              <a:r>
                <a:rPr lang="en-US" sz="2987" spc="-143">
                  <a:solidFill>
                    <a:srgbClr val="FFF0CF"/>
                  </a:solidFill>
                  <a:latin typeface="HK Grotesk"/>
                  <a:ea typeface="HK Grotesk"/>
                  <a:cs typeface="HK Grotesk"/>
                  <a:sym typeface="HK Grotesk"/>
                </a:rPr>
                <a:t>Началните стойности са 1 и 1.</a:t>
              </a:r>
            </a:p>
            <a:p>
              <a:pPr algn="l">
                <a:lnSpc>
                  <a:spcPts val="3884"/>
                </a:lnSpc>
              </a:pPr>
              <a:r>
                <a:rPr lang="en-US" sz="2987" spc="-143">
                  <a:solidFill>
                    <a:srgbClr val="FFF0CF"/>
                  </a:solidFill>
                  <a:latin typeface="HK Grotesk"/>
                  <a:ea typeface="HK Grotesk"/>
                  <a:cs typeface="HK Grotesk"/>
                  <a:sym typeface="HK Grotesk"/>
                </a:rPr>
                <a:t> Всяка нова стойност се получава чрез събиране.</a:t>
              </a:r>
            </a:p>
            <a:p>
              <a:pPr algn="l" marL="0" indent="0" lvl="0">
                <a:lnSpc>
                  <a:spcPts val="3884"/>
                </a:lnSpc>
              </a:pPr>
              <a:r>
                <a:rPr lang="en-US" sz="2987" spc="-143">
                  <a:solidFill>
                    <a:srgbClr val="FFF0CF"/>
                  </a:solidFill>
                  <a:latin typeface="HK Grotesk"/>
                  <a:ea typeface="HK Grotesk"/>
                  <a:cs typeface="HK Grotesk"/>
                  <a:sym typeface="HK Grotesk"/>
                </a:rPr>
                <a:t> Процесът се повтаря последователно.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18415" y="7064781"/>
            <a:ext cx="5898932" cy="2429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4"/>
              </a:lnSpc>
            </a:pPr>
            <a:r>
              <a:rPr lang="en-US" sz="2987" spc="-143">
                <a:solidFill>
                  <a:srgbClr val="FFF0CF"/>
                </a:solidFill>
                <a:latin typeface="HK Grotesk"/>
                <a:ea typeface="HK Grotesk"/>
                <a:cs typeface="HK Grotesk"/>
                <a:sym typeface="HK Grotesk"/>
              </a:rPr>
              <a:t>Така се изгражда редицата.</a:t>
            </a:r>
          </a:p>
          <a:p>
            <a:pPr algn="l">
              <a:lnSpc>
                <a:spcPts val="3884"/>
              </a:lnSpc>
            </a:pPr>
            <a:r>
              <a:rPr lang="en-US" sz="2987" spc="-143">
                <a:solidFill>
                  <a:srgbClr val="FFF0CF"/>
                </a:solidFill>
                <a:latin typeface="HK Grotesk"/>
                <a:ea typeface="HK Grotesk"/>
                <a:cs typeface="HK Grotesk"/>
                <a:sym typeface="HK Grotesk"/>
              </a:rPr>
              <a:t> Методът е лесен за използване.</a:t>
            </a:r>
          </a:p>
          <a:p>
            <a:pPr algn="l">
              <a:lnSpc>
                <a:spcPts val="3884"/>
              </a:lnSpc>
            </a:pPr>
            <a:r>
              <a:rPr lang="en-US" sz="2987" spc="-143">
                <a:solidFill>
                  <a:srgbClr val="FFF0CF"/>
                </a:solidFill>
                <a:latin typeface="HK Grotesk"/>
                <a:ea typeface="HK Grotesk"/>
                <a:cs typeface="HK Grotesk"/>
                <a:sym typeface="HK Grotesk"/>
              </a:rPr>
              <a:t> Подходящ е за различни приложения.</a:t>
            </a:r>
          </a:p>
          <a:p>
            <a:pPr algn="l" marL="0" indent="0" lvl="0">
              <a:lnSpc>
                <a:spcPts val="3884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7452168" cy="9473007"/>
            <a:chOff x="0" y="0"/>
            <a:chExt cx="4596456" cy="2494948"/>
          </a:xfrm>
        </p:grpSpPr>
        <p:sp>
          <p:nvSpPr>
            <p:cNvPr name="Freeform 4" id="4">
              <a:hlinkClick r:id="rId3" tooltip="https://encrypted-tbn0.gstatic.com/images?q=tbn:ANd9GcTZAU3RMgbGbWgWkg6cu06u_je-l2Jx3_fUng&amp;s"/>
            </p:cNvPr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16378003" y="0"/>
            <a:ext cx="1055373" cy="1055373"/>
          </a:xfrm>
          <a:custGeom>
            <a:avLst/>
            <a:gdLst/>
            <a:ahLst/>
            <a:cxnLst/>
            <a:rect r="r" b="b" t="t" l="l"/>
            <a:pathLst>
              <a:path h="1055373" w="1055373">
                <a:moveTo>
                  <a:pt x="1055373" y="0"/>
                </a:moveTo>
                <a:lnTo>
                  <a:pt x="0" y="0"/>
                </a:lnTo>
                <a:lnTo>
                  <a:pt x="0" y="1055373"/>
                </a:lnTo>
                <a:lnTo>
                  <a:pt x="1055373" y="1055373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60914" y="877247"/>
            <a:ext cx="8696265" cy="357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01"/>
              </a:lnSpc>
            </a:pPr>
            <a:r>
              <a:rPr lang="en-US" sz="9777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Пример за изчисление</a:t>
            </a:r>
          </a:p>
          <a:p>
            <a:pPr algn="l">
              <a:lnSpc>
                <a:spcPts val="4299"/>
              </a:lnSpc>
            </a:pPr>
          </a:p>
          <a:p>
            <a:pPr algn="l">
              <a:lnSpc>
                <a:spcPts val="4299"/>
              </a:lnSpc>
            </a:pPr>
          </a:p>
        </p:txBody>
      </p:sp>
      <p:sp>
        <p:nvSpPr>
          <p:cNvPr name="AutoShape 8" id="8"/>
          <p:cNvSpPr/>
          <p:nvPr/>
        </p:nvSpPr>
        <p:spPr>
          <a:xfrm>
            <a:off x="660914" y="3488386"/>
            <a:ext cx="7217750" cy="0"/>
          </a:xfrm>
          <a:prstGeom prst="line">
            <a:avLst/>
          </a:prstGeom>
          <a:ln cap="flat" w="19050">
            <a:solidFill>
              <a:srgbClr val="FAE2B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9978241" y="405526"/>
            <a:ext cx="6979571" cy="3908560"/>
          </a:xfrm>
          <a:custGeom>
            <a:avLst/>
            <a:gdLst/>
            <a:ahLst/>
            <a:cxnLst/>
            <a:rect r="r" b="b" t="t" l="l"/>
            <a:pathLst>
              <a:path h="3908560" w="6979571">
                <a:moveTo>
                  <a:pt x="0" y="0"/>
                </a:moveTo>
                <a:lnTo>
                  <a:pt x="6979571" y="0"/>
                </a:lnTo>
                <a:lnTo>
                  <a:pt x="6979571" y="3908560"/>
                </a:lnTo>
                <a:lnTo>
                  <a:pt x="0" y="39085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9978241" y="5349852"/>
            <a:ext cx="6979571" cy="3489786"/>
          </a:xfrm>
          <a:custGeom>
            <a:avLst/>
            <a:gdLst/>
            <a:ahLst/>
            <a:cxnLst/>
            <a:rect r="r" b="b" t="t" l="l"/>
            <a:pathLst>
              <a:path h="3489786" w="6979571">
                <a:moveTo>
                  <a:pt x="0" y="0"/>
                </a:moveTo>
                <a:lnTo>
                  <a:pt x="6979571" y="0"/>
                </a:lnTo>
                <a:lnTo>
                  <a:pt x="6979571" y="3489785"/>
                </a:lnTo>
                <a:lnTo>
                  <a:pt x="0" y="34897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18154" y="4247411"/>
            <a:ext cx="9019956" cy="3258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FAE2B0"/>
                </a:solidFill>
                <a:latin typeface="Open Sans"/>
                <a:ea typeface="Open Sans"/>
                <a:cs typeface="Open Sans"/>
                <a:sym typeface="Open Sans"/>
              </a:rPr>
              <a:t>Сумират се последните две стойности. </a:t>
            </a:r>
            <a:r>
              <a:rPr lang="en-US" sz="3699">
                <a:solidFill>
                  <a:srgbClr val="FAE2B0"/>
                </a:solidFill>
                <a:latin typeface="Open Sans"/>
                <a:ea typeface="Open Sans"/>
                <a:cs typeface="Open Sans"/>
                <a:sym typeface="Open Sans"/>
              </a:rPr>
              <a:t> Получава се нов резултат. Процесът се повтаря.  Така се образува редицата. Следва ясна последователност.  Може да се изчислява лесно.</a:t>
            </a:r>
          </a:p>
        </p:txBody>
      </p:sp>
      <p:sp>
        <p:nvSpPr>
          <p:cNvPr name="Freeform 12" id="12"/>
          <p:cNvSpPr/>
          <p:nvPr/>
        </p:nvSpPr>
        <p:spPr>
          <a:xfrm flipH="true" flipV="false" rot="5400000">
            <a:off x="16378003" y="8311951"/>
            <a:ext cx="1055373" cy="1055373"/>
          </a:xfrm>
          <a:custGeom>
            <a:avLst/>
            <a:gdLst/>
            <a:ahLst/>
            <a:cxnLst/>
            <a:rect r="r" b="b" t="t" l="l"/>
            <a:pathLst>
              <a:path h="1055373" w="1055373">
                <a:moveTo>
                  <a:pt x="1055373" y="0"/>
                </a:moveTo>
                <a:lnTo>
                  <a:pt x="0" y="0"/>
                </a:lnTo>
                <a:lnTo>
                  <a:pt x="0" y="1055373"/>
                </a:lnTo>
                <a:lnTo>
                  <a:pt x="1055373" y="1055373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3190" y="380161"/>
            <a:ext cx="17452168" cy="9473007"/>
            <a:chOff x="0" y="0"/>
            <a:chExt cx="4596456" cy="2494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885492" y="459612"/>
            <a:ext cx="8413325" cy="3232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656"/>
              </a:lnSpc>
            </a:pPr>
            <a:r>
              <a:rPr lang="en-US" sz="10048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Златно сечение</a:t>
            </a:r>
          </a:p>
        </p:txBody>
      </p:sp>
      <p:sp>
        <p:nvSpPr>
          <p:cNvPr name="AutoShape 7" id="7"/>
          <p:cNvSpPr/>
          <p:nvPr/>
        </p:nvSpPr>
        <p:spPr>
          <a:xfrm>
            <a:off x="1028700" y="3542721"/>
            <a:ext cx="8270117" cy="0"/>
          </a:xfrm>
          <a:prstGeom prst="line">
            <a:avLst/>
          </a:prstGeom>
          <a:ln cap="flat" w="19050">
            <a:solidFill>
              <a:srgbClr val="FAE2B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9579155" y="2296463"/>
            <a:ext cx="8246203" cy="5640403"/>
          </a:xfrm>
          <a:custGeom>
            <a:avLst/>
            <a:gdLst/>
            <a:ahLst/>
            <a:cxnLst/>
            <a:rect r="r" b="b" t="t" l="l"/>
            <a:pathLst>
              <a:path h="5640403" w="8246203">
                <a:moveTo>
                  <a:pt x="0" y="0"/>
                </a:moveTo>
                <a:lnTo>
                  <a:pt x="8246203" y="0"/>
                </a:lnTo>
                <a:lnTo>
                  <a:pt x="8246203" y="5640403"/>
                </a:lnTo>
                <a:lnTo>
                  <a:pt x="0" y="5640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04614" y="4077208"/>
            <a:ext cx="8494203" cy="3175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 spc="-172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Получава се чрез деление на съседни числа. </a:t>
            </a:r>
            <a:r>
              <a:rPr lang="en-US" sz="3599" spc="-172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Стойностите се доближават до 1.618.Това е специално отношение. Среща се в природата и изкуството.Свързано е с редицата.Има широко приложение.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9837" y="236952"/>
            <a:ext cx="17452168" cy="9473007"/>
            <a:chOff x="0" y="0"/>
            <a:chExt cx="4596456" cy="2494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6700350"/>
            <a:ext cx="7083142" cy="2622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99"/>
              </a:lnSpc>
            </a:pPr>
            <a:r>
              <a:rPr lang="en-US" sz="9999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Как се получава</a:t>
            </a:r>
          </a:p>
        </p:txBody>
      </p:sp>
      <p:sp>
        <p:nvSpPr>
          <p:cNvPr name="AutoShape 7" id="7"/>
          <p:cNvSpPr/>
          <p:nvPr/>
        </p:nvSpPr>
        <p:spPr>
          <a:xfrm>
            <a:off x="1028700" y="9248775"/>
            <a:ext cx="7722413" cy="0"/>
          </a:xfrm>
          <a:prstGeom prst="line">
            <a:avLst/>
          </a:prstGeom>
          <a:ln cap="flat" w="19050">
            <a:solidFill>
              <a:srgbClr val="FAE2B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523302"/>
            <a:ext cx="8307463" cy="5649075"/>
          </a:xfrm>
          <a:custGeom>
            <a:avLst/>
            <a:gdLst/>
            <a:ahLst/>
            <a:cxnLst/>
            <a:rect r="r" b="b" t="t" l="l"/>
            <a:pathLst>
              <a:path h="5649075" w="8307463">
                <a:moveTo>
                  <a:pt x="0" y="0"/>
                </a:moveTo>
                <a:lnTo>
                  <a:pt x="8307463" y="0"/>
                </a:lnTo>
                <a:lnTo>
                  <a:pt x="8307463" y="5649075"/>
                </a:lnTo>
                <a:lnTo>
                  <a:pt x="0" y="564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722434" y="2603334"/>
            <a:ext cx="6322053" cy="5728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 spc="-172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Разделяме две последователни стойности. </a:t>
            </a:r>
            <a:r>
              <a:rPr lang="en-US" sz="3599" spc="-172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Получаваме приблизителен резултат. При по-големи числа точността нараства.Стойността се стабилизира. Показва математическа закономерност. Използва се в различни области.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4250002"/>
            <a:ext cx="8247610" cy="5008298"/>
          </a:xfrm>
          <a:custGeom>
            <a:avLst/>
            <a:gdLst/>
            <a:ahLst/>
            <a:cxnLst/>
            <a:rect r="r" b="b" t="t" l="l"/>
            <a:pathLst>
              <a:path h="5008298" w="8247610">
                <a:moveTo>
                  <a:pt x="0" y="0"/>
                </a:moveTo>
                <a:lnTo>
                  <a:pt x="8247610" y="0"/>
                </a:lnTo>
                <a:lnTo>
                  <a:pt x="8247610" y="5008298"/>
                </a:lnTo>
                <a:lnTo>
                  <a:pt x="0" y="50082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81575" y="623151"/>
            <a:ext cx="8324850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640"/>
              </a:lnSpc>
              <a:spcBef>
                <a:spcPct val="0"/>
              </a:spcBef>
            </a:pPr>
            <a:r>
              <a:rPr lang="en-US" sz="7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Математически методи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042502" y="4080534"/>
            <a:ext cx="6886575" cy="3453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Фибоначи използва математиката в практиката. Той р</a:t>
            </a:r>
            <a:r>
              <a:rPr lang="en-US" sz="28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ешава реални задачи, разработва удобни начини за смятане,прави математиката по-достъпна. Методите на Фибоначи се използват дълго време. Те влияят на развитието на науката.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3190" y="380161"/>
            <a:ext cx="17452168" cy="9473007"/>
            <a:chOff x="0" y="0"/>
            <a:chExt cx="4596456" cy="24949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96456" cy="2494948"/>
            </a:xfrm>
            <a:custGeom>
              <a:avLst/>
              <a:gdLst/>
              <a:ahLst/>
              <a:cxnLst/>
              <a:rect r="r" b="b" t="t" l="l"/>
              <a:pathLst>
                <a:path h="2494948" w="4596456">
                  <a:moveTo>
                    <a:pt x="26616" y="0"/>
                  </a:moveTo>
                  <a:lnTo>
                    <a:pt x="4569839" y="0"/>
                  </a:lnTo>
                  <a:cubicBezTo>
                    <a:pt x="4576899" y="0"/>
                    <a:pt x="4583669" y="2804"/>
                    <a:pt x="4588660" y="7796"/>
                  </a:cubicBezTo>
                  <a:cubicBezTo>
                    <a:pt x="4593652" y="12787"/>
                    <a:pt x="4596456" y="19557"/>
                    <a:pt x="4596456" y="26616"/>
                  </a:cubicBezTo>
                  <a:lnTo>
                    <a:pt x="4596456" y="2468332"/>
                  </a:lnTo>
                  <a:cubicBezTo>
                    <a:pt x="4596456" y="2475391"/>
                    <a:pt x="4593652" y="2482161"/>
                    <a:pt x="4588660" y="2487152"/>
                  </a:cubicBezTo>
                  <a:cubicBezTo>
                    <a:pt x="4583669" y="2492144"/>
                    <a:pt x="4576899" y="2494948"/>
                    <a:pt x="4569839" y="2494948"/>
                  </a:cubicBezTo>
                  <a:lnTo>
                    <a:pt x="26616" y="2494948"/>
                  </a:lnTo>
                  <a:cubicBezTo>
                    <a:pt x="19557" y="2494948"/>
                    <a:pt x="12787" y="2492144"/>
                    <a:pt x="7796" y="2487152"/>
                  </a:cubicBezTo>
                  <a:cubicBezTo>
                    <a:pt x="2804" y="2482161"/>
                    <a:pt x="0" y="2475391"/>
                    <a:pt x="0" y="2468332"/>
                  </a:cubicBezTo>
                  <a:lnTo>
                    <a:pt x="0" y="26616"/>
                  </a:lnTo>
                  <a:cubicBezTo>
                    <a:pt x="0" y="19557"/>
                    <a:pt x="2804" y="12787"/>
                    <a:pt x="7796" y="7796"/>
                  </a:cubicBezTo>
                  <a:cubicBezTo>
                    <a:pt x="12787" y="2804"/>
                    <a:pt x="19557" y="0"/>
                    <a:pt x="26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96456" cy="2533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048844" y="-133015"/>
            <a:ext cx="5712331" cy="5712331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5827" r="0" b="-5827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1549318" y="3729911"/>
            <a:ext cx="6557089" cy="655708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7010" t="0" r="-17010" b="0"/>
              </a:stretch>
            </a:blip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932219" y="906106"/>
            <a:ext cx="743889" cy="743889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sq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805276" y="906106"/>
            <a:ext cx="5301718" cy="743889"/>
            <a:chOff x="0" y="0"/>
            <a:chExt cx="5792846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792846" cy="812800"/>
            </a:xfrm>
            <a:custGeom>
              <a:avLst/>
              <a:gdLst/>
              <a:ahLst/>
              <a:cxnLst/>
              <a:rect r="r" b="b" t="t" l="l"/>
              <a:pathLst>
                <a:path h="812800" w="5792846">
                  <a:moveTo>
                    <a:pt x="87616" y="0"/>
                  </a:moveTo>
                  <a:lnTo>
                    <a:pt x="5705230" y="0"/>
                  </a:lnTo>
                  <a:cubicBezTo>
                    <a:pt x="5753619" y="0"/>
                    <a:pt x="5792846" y="39227"/>
                    <a:pt x="5792846" y="87616"/>
                  </a:cubicBezTo>
                  <a:lnTo>
                    <a:pt x="5792846" y="725184"/>
                  </a:lnTo>
                  <a:cubicBezTo>
                    <a:pt x="5792846" y="748421"/>
                    <a:pt x="5783616" y="770707"/>
                    <a:pt x="5767184" y="787138"/>
                  </a:cubicBezTo>
                  <a:cubicBezTo>
                    <a:pt x="5750753" y="803569"/>
                    <a:pt x="5728468" y="812800"/>
                    <a:pt x="5705230" y="812800"/>
                  </a:cubicBezTo>
                  <a:lnTo>
                    <a:pt x="87616" y="812800"/>
                  </a:lnTo>
                  <a:cubicBezTo>
                    <a:pt x="64379" y="812800"/>
                    <a:pt x="42093" y="803569"/>
                    <a:pt x="25662" y="787138"/>
                  </a:cubicBezTo>
                  <a:cubicBezTo>
                    <a:pt x="9231" y="770707"/>
                    <a:pt x="0" y="748421"/>
                    <a:pt x="0" y="725184"/>
                  </a:cubicBezTo>
                  <a:lnTo>
                    <a:pt x="0" y="87616"/>
                  </a:lnTo>
                  <a:cubicBezTo>
                    <a:pt x="0" y="64379"/>
                    <a:pt x="9231" y="42093"/>
                    <a:pt x="25662" y="25662"/>
                  </a:cubicBezTo>
                  <a:cubicBezTo>
                    <a:pt x="42093" y="9231"/>
                    <a:pt x="64379" y="0"/>
                    <a:pt x="876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0"/>
            </a:gradFill>
            <a:ln w="19050" cap="rnd">
              <a:gradFill>
                <a:gsLst>
                  <a:gs pos="0">
                    <a:srgbClr val="F7CD75">
                      <a:alpha val="20000"/>
                    </a:srgbClr>
                  </a:gs>
                  <a:gs pos="25000">
                    <a:srgbClr val="F7CC74">
                      <a:alpha val="74500"/>
                    </a:srgbClr>
                  </a:gs>
                  <a:gs pos="50000">
                    <a:srgbClr val="F7CC74">
                      <a:alpha val="19500"/>
                    </a:srgbClr>
                  </a:gs>
                  <a:gs pos="75000">
                    <a:srgbClr val="F7CC74">
                      <a:alpha val="75000"/>
                    </a:srgbClr>
                  </a:gs>
                  <a:gs pos="100000">
                    <a:srgbClr val="F7CC74">
                      <a:alpha val="20000"/>
                    </a:srgbClr>
                  </a:gs>
                </a:gsLst>
                <a:lin ang="2700000"/>
              </a:gra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792846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106951" y="1080838"/>
            <a:ext cx="394425" cy="394425"/>
          </a:xfrm>
          <a:custGeom>
            <a:avLst/>
            <a:gdLst/>
            <a:ahLst/>
            <a:cxnLst/>
            <a:rect r="r" b="b" t="t" l="l"/>
            <a:pathLst>
              <a:path h="394425" w="394425">
                <a:moveTo>
                  <a:pt x="0" y="0"/>
                </a:moveTo>
                <a:lnTo>
                  <a:pt x="394425" y="0"/>
                </a:lnTo>
                <a:lnTo>
                  <a:pt x="394425" y="394425"/>
                </a:lnTo>
                <a:lnTo>
                  <a:pt x="0" y="394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16286917" y="858197"/>
            <a:ext cx="1055373" cy="1055373"/>
          </a:xfrm>
          <a:custGeom>
            <a:avLst/>
            <a:gdLst/>
            <a:ahLst/>
            <a:cxnLst/>
            <a:rect r="r" b="b" t="t" l="l"/>
            <a:pathLst>
              <a:path h="1055373" w="1055373">
                <a:moveTo>
                  <a:pt x="1055373" y="0"/>
                </a:moveTo>
                <a:lnTo>
                  <a:pt x="0" y="0"/>
                </a:lnTo>
                <a:lnTo>
                  <a:pt x="0" y="1055374"/>
                </a:lnTo>
                <a:lnTo>
                  <a:pt x="1055373" y="1055374"/>
                </a:lnTo>
                <a:lnTo>
                  <a:pt x="105537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598066" y="3665442"/>
            <a:ext cx="11167708" cy="3561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752"/>
              </a:lnSpc>
            </a:pPr>
            <a:r>
              <a:rPr lang="en-US" sz="10993">
                <a:solidFill>
                  <a:srgbClr val="FAE2B0"/>
                </a:solidFill>
                <a:latin typeface="Arsenica"/>
                <a:ea typeface="Arsenica"/>
                <a:cs typeface="Arsenica"/>
                <a:sym typeface="Arsenica"/>
              </a:rPr>
              <a:t>БЛАГОДАРЯ ЗА ВНИМАНИЕТО!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003986" y="982776"/>
            <a:ext cx="490429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-144">
                <a:solidFill>
                  <a:srgbClr val="FFF0CF"/>
                </a:solidFill>
                <a:latin typeface="HK Grotesk Light"/>
                <a:ea typeface="HK Grotesk Light"/>
                <a:cs typeface="HK Grotesk Light"/>
                <a:sym typeface="HK Grotesk Light"/>
              </a:rPr>
              <a:t>Магдалена Борисива - 9б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DAHID91AiEE</dc:identifier>
  <dcterms:modified xsi:type="dcterms:W3CDTF">2011-08-01T06:04:30Z</dcterms:modified>
  <cp:revision>1</cp:revision>
  <dc:title>Леонардо Фибоначи - Италиански математик</dc:title>
</cp:coreProperties>
</file>