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10217-9EDC-2C3A-E95C-F233E6BF8BB8}" v="46" dt="2026-05-06T15:04:05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D9E67-2317-42A0-8EE0-41727FB12473}" type="doc">
      <dgm:prSet loTypeId="urn:microsoft.com/office/officeart/2005/8/layout/process2" loCatId="process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6D9CCBF-022D-46B4-A11D-50DF644764A3}">
      <dgm:prSet/>
      <dgm:spPr/>
      <dgm:t>
        <a:bodyPr/>
        <a:lstStyle/>
        <a:p>
          <a:r>
            <a:rPr lang="bg-BG"/>
            <a:t>Геометрията е скелетът на всяко велико творение. Използването на перспектива, симетрия и теселация (нареждане на фигури без празнини) превръща математиката в емоция.</a:t>
          </a:r>
          <a:endParaRPr lang="en-US"/>
        </a:p>
      </dgm:t>
    </dgm:pt>
    <dgm:pt modelId="{01BC3851-0508-4F8D-A290-070210DF8704}" type="parTrans" cxnId="{87C61482-D6A2-428F-9558-9AE31165CFC7}">
      <dgm:prSet/>
      <dgm:spPr/>
      <dgm:t>
        <a:bodyPr/>
        <a:lstStyle/>
        <a:p>
          <a:endParaRPr lang="en-US"/>
        </a:p>
      </dgm:t>
    </dgm:pt>
    <dgm:pt modelId="{8CD83812-4B40-4EC5-8EA2-447CA50047ED}" type="sibTrans" cxnId="{87C61482-D6A2-428F-9558-9AE31165CFC7}">
      <dgm:prSet/>
      <dgm:spPr/>
      <dgm:t>
        <a:bodyPr/>
        <a:lstStyle/>
        <a:p>
          <a:endParaRPr lang="en-US"/>
        </a:p>
      </dgm:t>
    </dgm:pt>
    <dgm:pt modelId="{C7B51C64-7495-4FE3-82B8-4F7010E26D5F}">
      <dgm:prSet/>
      <dgm:spPr/>
      <dgm:t>
        <a:bodyPr/>
        <a:lstStyle/>
        <a:p>
          <a:r>
            <a:rPr lang="bg-BG" b="1"/>
            <a:t>М. К. Ешер:</a:t>
          </a:r>
          <a:r>
            <a:rPr lang="bg-BG"/>
            <a:t> Неговите „невъзможни фигури“ и мозайки са чиста топология и геометрия.</a:t>
          </a:r>
          <a:endParaRPr lang="en-US"/>
        </a:p>
      </dgm:t>
    </dgm:pt>
    <dgm:pt modelId="{8A1549D7-72D4-4F06-A24C-BE350E6E73FB}" type="parTrans" cxnId="{20B83CAF-C0E7-4343-B545-25F7CFD01404}">
      <dgm:prSet/>
      <dgm:spPr/>
      <dgm:t>
        <a:bodyPr/>
        <a:lstStyle/>
        <a:p>
          <a:endParaRPr lang="en-US"/>
        </a:p>
      </dgm:t>
    </dgm:pt>
    <dgm:pt modelId="{6821FC89-5366-414B-B356-0096316415AE}" type="sibTrans" cxnId="{20B83CAF-C0E7-4343-B545-25F7CFD01404}">
      <dgm:prSet/>
      <dgm:spPr/>
      <dgm:t>
        <a:bodyPr/>
        <a:lstStyle/>
        <a:p>
          <a:endParaRPr lang="en-US"/>
        </a:p>
      </dgm:t>
    </dgm:pt>
    <dgm:pt modelId="{1BD8D0A5-40FB-4096-8E5B-3C827E2FF0C5}">
      <dgm:prSet/>
      <dgm:spPr/>
      <dgm:t>
        <a:bodyPr/>
        <a:lstStyle/>
        <a:p>
          <a:r>
            <a:rPr lang="bg-BG" b="1"/>
            <a:t>Модерно кино:</a:t>
          </a:r>
          <a:r>
            <a:rPr lang="bg-BG"/>
            <a:t> Героите в анимационните филми на Disney и Pixar са всъщност сложни математически уравнения (полигони), които се деформират в реално време.</a:t>
          </a:r>
          <a:endParaRPr lang="en-US"/>
        </a:p>
      </dgm:t>
    </dgm:pt>
    <dgm:pt modelId="{F46E819D-921D-4382-8F4B-9F6FF455F79C}" type="parTrans" cxnId="{71312BB4-80F6-478E-A87D-46AE0D8525AB}">
      <dgm:prSet/>
      <dgm:spPr/>
      <dgm:t>
        <a:bodyPr/>
        <a:lstStyle/>
        <a:p>
          <a:endParaRPr lang="en-US"/>
        </a:p>
      </dgm:t>
    </dgm:pt>
    <dgm:pt modelId="{FDCBAD5E-1E72-46B2-B98B-31FF57305C2F}" type="sibTrans" cxnId="{71312BB4-80F6-478E-A87D-46AE0D8525AB}">
      <dgm:prSet/>
      <dgm:spPr/>
      <dgm:t>
        <a:bodyPr/>
        <a:lstStyle/>
        <a:p>
          <a:endParaRPr lang="en-US"/>
        </a:p>
      </dgm:t>
    </dgm:pt>
    <dgm:pt modelId="{557940F7-216B-46F0-B459-2CC0BC9E3D8C}" type="pres">
      <dgm:prSet presAssocID="{20CD9E67-2317-42A0-8EE0-41727FB12473}" presName="linearFlow" presStyleCnt="0">
        <dgm:presLayoutVars>
          <dgm:resizeHandles val="exact"/>
        </dgm:presLayoutVars>
      </dgm:prSet>
      <dgm:spPr/>
    </dgm:pt>
    <dgm:pt modelId="{6C84649A-3C7C-4B3B-9083-AACB7B00BB09}" type="pres">
      <dgm:prSet presAssocID="{36D9CCBF-022D-46B4-A11D-50DF644764A3}" presName="node" presStyleLbl="node1" presStyleIdx="0" presStyleCnt="3">
        <dgm:presLayoutVars>
          <dgm:bulletEnabled val="1"/>
        </dgm:presLayoutVars>
      </dgm:prSet>
      <dgm:spPr/>
    </dgm:pt>
    <dgm:pt modelId="{1E1E2F22-375E-4955-BB4E-E9E21F54A14E}" type="pres">
      <dgm:prSet presAssocID="{8CD83812-4B40-4EC5-8EA2-447CA50047ED}" presName="sibTrans" presStyleLbl="sibTrans2D1" presStyleIdx="0" presStyleCnt="2"/>
      <dgm:spPr/>
    </dgm:pt>
    <dgm:pt modelId="{1500A65A-D8CF-46EF-B463-59A51EFBB8FD}" type="pres">
      <dgm:prSet presAssocID="{8CD83812-4B40-4EC5-8EA2-447CA50047ED}" presName="connectorText" presStyleLbl="sibTrans2D1" presStyleIdx="0" presStyleCnt="2"/>
      <dgm:spPr/>
    </dgm:pt>
    <dgm:pt modelId="{848CCA3E-F823-4637-B56A-2D2B5A624EC1}" type="pres">
      <dgm:prSet presAssocID="{C7B51C64-7495-4FE3-82B8-4F7010E26D5F}" presName="node" presStyleLbl="node1" presStyleIdx="1" presStyleCnt="3">
        <dgm:presLayoutVars>
          <dgm:bulletEnabled val="1"/>
        </dgm:presLayoutVars>
      </dgm:prSet>
      <dgm:spPr/>
    </dgm:pt>
    <dgm:pt modelId="{62813BAB-EF72-4EF2-8EDD-E99616C71933}" type="pres">
      <dgm:prSet presAssocID="{6821FC89-5366-414B-B356-0096316415AE}" presName="sibTrans" presStyleLbl="sibTrans2D1" presStyleIdx="1" presStyleCnt="2"/>
      <dgm:spPr/>
    </dgm:pt>
    <dgm:pt modelId="{9D9D94F0-2195-4A0A-B0D5-37C32A29DEAC}" type="pres">
      <dgm:prSet presAssocID="{6821FC89-5366-414B-B356-0096316415AE}" presName="connectorText" presStyleLbl="sibTrans2D1" presStyleIdx="1" presStyleCnt="2"/>
      <dgm:spPr/>
    </dgm:pt>
    <dgm:pt modelId="{92F6A9DF-ED55-4787-84DA-05535E4A1DB3}" type="pres">
      <dgm:prSet presAssocID="{1BD8D0A5-40FB-4096-8E5B-3C827E2FF0C5}" presName="node" presStyleLbl="node1" presStyleIdx="2" presStyleCnt="3">
        <dgm:presLayoutVars>
          <dgm:bulletEnabled val="1"/>
        </dgm:presLayoutVars>
      </dgm:prSet>
      <dgm:spPr/>
    </dgm:pt>
  </dgm:ptLst>
  <dgm:cxnLst>
    <dgm:cxn modelId="{1BF87204-573F-479E-A394-3251C3C124C3}" type="presOf" srcId="{8CD83812-4B40-4EC5-8EA2-447CA50047ED}" destId="{1E1E2F22-375E-4955-BB4E-E9E21F54A14E}" srcOrd="0" destOrd="0" presId="urn:microsoft.com/office/officeart/2005/8/layout/process2"/>
    <dgm:cxn modelId="{4B0D691F-461D-44E5-9B83-E088A4433372}" type="presOf" srcId="{6821FC89-5366-414B-B356-0096316415AE}" destId="{62813BAB-EF72-4EF2-8EDD-E99616C71933}" srcOrd="0" destOrd="0" presId="urn:microsoft.com/office/officeart/2005/8/layout/process2"/>
    <dgm:cxn modelId="{9F41182B-3920-447E-B7DB-078DB6B27889}" type="presOf" srcId="{C7B51C64-7495-4FE3-82B8-4F7010E26D5F}" destId="{848CCA3E-F823-4637-B56A-2D2B5A624EC1}" srcOrd="0" destOrd="0" presId="urn:microsoft.com/office/officeart/2005/8/layout/process2"/>
    <dgm:cxn modelId="{033F0874-A18A-48F5-AF80-BF89253353DA}" type="presOf" srcId="{6821FC89-5366-414B-B356-0096316415AE}" destId="{9D9D94F0-2195-4A0A-B0D5-37C32A29DEAC}" srcOrd="1" destOrd="0" presId="urn:microsoft.com/office/officeart/2005/8/layout/process2"/>
    <dgm:cxn modelId="{87C61482-D6A2-428F-9558-9AE31165CFC7}" srcId="{20CD9E67-2317-42A0-8EE0-41727FB12473}" destId="{36D9CCBF-022D-46B4-A11D-50DF644764A3}" srcOrd="0" destOrd="0" parTransId="{01BC3851-0508-4F8D-A290-070210DF8704}" sibTransId="{8CD83812-4B40-4EC5-8EA2-447CA50047ED}"/>
    <dgm:cxn modelId="{00617088-24B8-4ECC-8446-FBF7587FC1FB}" type="presOf" srcId="{1BD8D0A5-40FB-4096-8E5B-3C827E2FF0C5}" destId="{92F6A9DF-ED55-4787-84DA-05535E4A1DB3}" srcOrd="0" destOrd="0" presId="urn:microsoft.com/office/officeart/2005/8/layout/process2"/>
    <dgm:cxn modelId="{20B83CAF-C0E7-4343-B545-25F7CFD01404}" srcId="{20CD9E67-2317-42A0-8EE0-41727FB12473}" destId="{C7B51C64-7495-4FE3-82B8-4F7010E26D5F}" srcOrd="1" destOrd="0" parTransId="{8A1549D7-72D4-4F06-A24C-BE350E6E73FB}" sibTransId="{6821FC89-5366-414B-B356-0096316415AE}"/>
    <dgm:cxn modelId="{71312BB4-80F6-478E-A87D-46AE0D8525AB}" srcId="{20CD9E67-2317-42A0-8EE0-41727FB12473}" destId="{1BD8D0A5-40FB-4096-8E5B-3C827E2FF0C5}" srcOrd="2" destOrd="0" parTransId="{F46E819D-921D-4382-8F4B-9F6FF455F79C}" sibTransId="{FDCBAD5E-1E72-46B2-B98B-31FF57305C2F}"/>
    <dgm:cxn modelId="{BDDF81CF-DE7F-4704-AC09-5B2213AFE29E}" type="presOf" srcId="{20CD9E67-2317-42A0-8EE0-41727FB12473}" destId="{557940F7-216B-46F0-B459-2CC0BC9E3D8C}" srcOrd="0" destOrd="0" presId="urn:microsoft.com/office/officeart/2005/8/layout/process2"/>
    <dgm:cxn modelId="{E2393AD3-B013-4363-A8EA-F6A5BB10A8D9}" type="presOf" srcId="{8CD83812-4B40-4EC5-8EA2-447CA50047ED}" destId="{1500A65A-D8CF-46EF-B463-59A51EFBB8FD}" srcOrd="1" destOrd="0" presId="urn:microsoft.com/office/officeart/2005/8/layout/process2"/>
    <dgm:cxn modelId="{DF9A82D9-635B-465B-8AE1-B7AA87895A2B}" type="presOf" srcId="{36D9CCBF-022D-46B4-A11D-50DF644764A3}" destId="{6C84649A-3C7C-4B3B-9083-AACB7B00BB09}" srcOrd="0" destOrd="0" presId="urn:microsoft.com/office/officeart/2005/8/layout/process2"/>
    <dgm:cxn modelId="{F079E5C6-6495-4913-B645-568CE2F3DED7}" type="presParOf" srcId="{557940F7-216B-46F0-B459-2CC0BC9E3D8C}" destId="{6C84649A-3C7C-4B3B-9083-AACB7B00BB09}" srcOrd="0" destOrd="0" presId="urn:microsoft.com/office/officeart/2005/8/layout/process2"/>
    <dgm:cxn modelId="{4CF165EB-4352-4C00-B6DF-EBD0BFE5C8CA}" type="presParOf" srcId="{557940F7-216B-46F0-B459-2CC0BC9E3D8C}" destId="{1E1E2F22-375E-4955-BB4E-E9E21F54A14E}" srcOrd="1" destOrd="0" presId="urn:microsoft.com/office/officeart/2005/8/layout/process2"/>
    <dgm:cxn modelId="{7E06E47F-FADD-4C31-8D76-76F524F7FA7A}" type="presParOf" srcId="{1E1E2F22-375E-4955-BB4E-E9E21F54A14E}" destId="{1500A65A-D8CF-46EF-B463-59A51EFBB8FD}" srcOrd="0" destOrd="0" presId="urn:microsoft.com/office/officeart/2005/8/layout/process2"/>
    <dgm:cxn modelId="{7304243F-2A21-4FBD-A0E1-10CB3F9FFED1}" type="presParOf" srcId="{557940F7-216B-46F0-B459-2CC0BC9E3D8C}" destId="{848CCA3E-F823-4637-B56A-2D2B5A624EC1}" srcOrd="2" destOrd="0" presId="urn:microsoft.com/office/officeart/2005/8/layout/process2"/>
    <dgm:cxn modelId="{7B13F61B-A90E-47A5-9371-4A1D10B5C6C0}" type="presParOf" srcId="{557940F7-216B-46F0-B459-2CC0BC9E3D8C}" destId="{62813BAB-EF72-4EF2-8EDD-E99616C71933}" srcOrd="3" destOrd="0" presId="urn:microsoft.com/office/officeart/2005/8/layout/process2"/>
    <dgm:cxn modelId="{E511E895-B606-4E70-85D1-A34F138DA2DB}" type="presParOf" srcId="{62813BAB-EF72-4EF2-8EDD-E99616C71933}" destId="{9D9D94F0-2195-4A0A-B0D5-37C32A29DEAC}" srcOrd="0" destOrd="0" presId="urn:microsoft.com/office/officeart/2005/8/layout/process2"/>
    <dgm:cxn modelId="{5A5C2ACF-99E4-47CD-BDBD-2B800F5205CD}" type="presParOf" srcId="{557940F7-216B-46F0-B459-2CC0BC9E3D8C}" destId="{92F6A9DF-ED55-4787-84DA-05535E4A1DB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372A82-777C-4A15-91F3-DBBCA9C7FE36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838F48D-8F2D-448A-943E-FF0B354601C7}">
      <dgm:prSet/>
      <dgm:spPr/>
      <dgm:t>
        <a:bodyPr/>
        <a:lstStyle/>
        <a:p>
          <a:r>
            <a:rPr lang="bg-BG"/>
            <a:t>Насърчава различни начини на мислене </a:t>
          </a:r>
          <a:endParaRPr lang="en-US"/>
        </a:p>
      </dgm:t>
    </dgm:pt>
    <dgm:pt modelId="{52A929F4-0699-4E7D-A38D-BAEB4BB29DAC}" type="parTrans" cxnId="{E76F42F6-E653-4D7F-AE01-11A9869D4F2F}">
      <dgm:prSet/>
      <dgm:spPr/>
      <dgm:t>
        <a:bodyPr/>
        <a:lstStyle/>
        <a:p>
          <a:endParaRPr lang="en-US"/>
        </a:p>
      </dgm:t>
    </dgm:pt>
    <dgm:pt modelId="{5EEC7EC7-469F-457E-A5D9-4433938F79A6}" type="sibTrans" cxnId="{E76F42F6-E653-4D7F-AE01-11A9869D4F2F}">
      <dgm:prSet/>
      <dgm:spPr/>
      <dgm:t>
        <a:bodyPr/>
        <a:lstStyle/>
        <a:p>
          <a:endParaRPr lang="en-US"/>
        </a:p>
      </dgm:t>
    </dgm:pt>
    <dgm:pt modelId="{4A5A8D22-E8C0-40F6-A8EE-A9379E2F4E41}">
      <dgm:prSet/>
      <dgm:spPr/>
      <dgm:t>
        <a:bodyPr/>
        <a:lstStyle/>
        <a:p>
          <a:r>
            <a:rPr lang="bg-BG"/>
            <a:t>Позволява повече от едно решение </a:t>
          </a:r>
          <a:endParaRPr lang="en-US"/>
        </a:p>
      </dgm:t>
    </dgm:pt>
    <dgm:pt modelId="{284EBBBD-6ADD-4C95-A02F-0C6C07D40867}" type="parTrans" cxnId="{AC8E2B78-8598-4A67-B704-A8AAE8FFCC3A}">
      <dgm:prSet/>
      <dgm:spPr/>
      <dgm:t>
        <a:bodyPr/>
        <a:lstStyle/>
        <a:p>
          <a:endParaRPr lang="en-US"/>
        </a:p>
      </dgm:t>
    </dgm:pt>
    <dgm:pt modelId="{A6472343-EDED-4BD6-A85B-A1F1A50F0D90}" type="sibTrans" cxnId="{AC8E2B78-8598-4A67-B704-A8AAE8FFCC3A}">
      <dgm:prSet/>
      <dgm:spPr/>
      <dgm:t>
        <a:bodyPr/>
        <a:lstStyle/>
        <a:p>
          <a:endParaRPr lang="en-US"/>
        </a:p>
      </dgm:t>
    </dgm:pt>
    <dgm:pt modelId="{90C65B7C-7773-47AE-8C07-87F15B6EF482}">
      <dgm:prSet/>
      <dgm:spPr/>
      <dgm:t>
        <a:bodyPr/>
        <a:lstStyle/>
        <a:p>
          <a:r>
            <a:rPr lang="bg-BG"/>
            <a:t>Развива въображението</a:t>
          </a:r>
          <a:endParaRPr lang="en-US"/>
        </a:p>
      </dgm:t>
    </dgm:pt>
    <dgm:pt modelId="{3E4EB9C7-3604-4913-BE36-E9EB97303871}" type="parTrans" cxnId="{40939435-206A-4D5A-8F1F-F20ECC292605}">
      <dgm:prSet/>
      <dgm:spPr/>
      <dgm:t>
        <a:bodyPr/>
        <a:lstStyle/>
        <a:p>
          <a:endParaRPr lang="en-US"/>
        </a:p>
      </dgm:t>
    </dgm:pt>
    <dgm:pt modelId="{139C4C47-16FB-4F5B-9CF9-878639A92DE5}" type="sibTrans" cxnId="{40939435-206A-4D5A-8F1F-F20ECC292605}">
      <dgm:prSet/>
      <dgm:spPr/>
      <dgm:t>
        <a:bodyPr/>
        <a:lstStyle/>
        <a:p>
          <a:endParaRPr lang="en-US"/>
        </a:p>
      </dgm:t>
    </dgm:pt>
    <dgm:pt modelId="{2FEA3CBC-FA56-4E0B-9088-2B30C9E705B3}">
      <dgm:prSet/>
      <dgm:spPr/>
      <dgm:t>
        <a:bodyPr/>
        <a:lstStyle/>
        <a:p>
          <a:r>
            <a:rPr lang="bg-BG"/>
            <a:t>Тя е комбинация от логика и творчество.</a:t>
          </a:r>
          <a:endParaRPr lang="en-US"/>
        </a:p>
      </dgm:t>
    </dgm:pt>
    <dgm:pt modelId="{C284CB07-C9E7-4A30-8E6C-A58ADE6F8B03}" type="parTrans" cxnId="{72C58DC7-5015-4AB1-8494-66DAF5A31F68}">
      <dgm:prSet/>
      <dgm:spPr/>
      <dgm:t>
        <a:bodyPr/>
        <a:lstStyle/>
        <a:p>
          <a:endParaRPr lang="en-US"/>
        </a:p>
      </dgm:t>
    </dgm:pt>
    <dgm:pt modelId="{96D3485D-0AB7-4BC6-AE79-DD0370209205}" type="sibTrans" cxnId="{72C58DC7-5015-4AB1-8494-66DAF5A31F68}">
      <dgm:prSet/>
      <dgm:spPr/>
      <dgm:t>
        <a:bodyPr/>
        <a:lstStyle/>
        <a:p>
          <a:endParaRPr lang="en-US"/>
        </a:p>
      </dgm:t>
    </dgm:pt>
    <dgm:pt modelId="{D90A6A36-1C37-4409-AE05-6AE790F79C1E}" type="pres">
      <dgm:prSet presAssocID="{3F372A82-777C-4A15-91F3-DBBCA9C7FE36}" presName="matrix" presStyleCnt="0">
        <dgm:presLayoutVars>
          <dgm:chMax val="1"/>
          <dgm:dir/>
          <dgm:resizeHandles val="exact"/>
        </dgm:presLayoutVars>
      </dgm:prSet>
      <dgm:spPr/>
    </dgm:pt>
    <dgm:pt modelId="{B2F48514-A7B9-48BA-90F0-0CF843CDB01A}" type="pres">
      <dgm:prSet presAssocID="{3F372A82-777C-4A15-91F3-DBBCA9C7FE36}" presName="diamond" presStyleLbl="bgShp" presStyleIdx="0" presStyleCnt="1"/>
      <dgm:spPr/>
    </dgm:pt>
    <dgm:pt modelId="{E36D0216-33E5-4C5E-AE31-7BE63DCD19E1}" type="pres">
      <dgm:prSet presAssocID="{3F372A82-777C-4A15-91F3-DBBCA9C7FE3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FAD2985-DA9A-43BE-A156-A4155E4BB8A1}" type="pres">
      <dgm:prSet presAssocID="{3F372A82-777C-4A15-91F3-DBBCA9C7FE3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8029696-C8CA-4DBB-A243-CF8B9DA8D521}" type="pres">
      <dgm:prSet presAssocID="{3F372A82-777C-4A15-91F3-DBBCA9C7FE3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EAADD5D-A214-44A9-8ABF-CDC93AF433A6}" type="pres">
      <dgm:prSet presAssocID="{3F372A82-777C-4A15-91F3-DBBCA9C7FE3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CB52002-D626-4DB5-94A2-9CF4988CAE81}" type="presOf" srcId="{2FEA3CBC-FA56-4E0B-9088-2B30C9E705B3}" destId="{9EAADD5D-A214-44A9-8ABF-CDC93AF433A6}" srcOrd="0" destOrd="0" presId="urn:microsoft.com/office/officeart/2005/8/layout/matrix3"/>
    <dgm:cxn modelId="{6CE04B0B-CA15-4CAA-AF0F-C0B74F3A92FF}" type="presOf" srcId="{4A5A8D22-E8C0-40F6-A8EE-A9379E2F4E41}" destId="{2FAD2985-DA9A-43BE-A156-A4155E4BB8A1}" srcOrd="0" destOrd="0" presId="urn:microsoft.com/office/officeart/2005/8/layout/matrix3"/>
    <dgm:cxn modelId="{40939435-206A-4D5A-8F1F-F20ECC292605}" srcId="{3F372A82-777C-4A15-91F3-DBBCA9C7FE36}" destId="{90C65B7C-7773-47AE-8C07-87F15B6EF482}" srcOrd="2" destOrd="0" parTransId="{3E4EB9C7-3604-4913-BE36-E9EB97303871}" sibTransId="{139C4C47-16FB-4F5B-9CF9-878639A92DE5}"/>
    <dgm:cxn modelId="{AC8E2B78-8598-4A67-B704-A8AAE8FFCC3A}" srcId="{3F372A82-777C-4A15-91F3-DBBCA9C7FE36}" destId="{4A5A8D22-E8C0-40F6-A8EE-A9379E2F4E41}" srcOrd="1" destOrd="0" parTransId="{284EBBBD-6ADD-4C95-A02F-0C6C07D40867}" sibTransId="{A6472343-EDED-4BD6-A85B-A1F1A50F0D90}"/>
    <dgm:cxn modelId="{2DEEA481-CCCE-49A7-900D-81323553CB26}" type="presOf" srcId="{0838F48D-8F2D-448A-943E-FF0B354601C7}" destId="{E36D0216-33E5-4C5E-AE31-7BE63DCD19E1}" srcOrd="0" destOrd="0" presId="urn:microsoft.com/office/officeart/2005/8/layout/matrix3"/>
    <dgm:cxn modelId="{007CC6A6-DDB3-472A-94B3-D3C80DB2B045}" type="presOf" srcId="{90C65B7C-7773-47AE-8C07-87F15B6EF482}" destId="{08029696-C8CA-4DBB-A243-CF8B9DA8D521}" srcOrd="0" destOrd="0" presId="urn:microsoft.com/office/officeart/2005/8/layout/matrix3"/>
    <dgm:cxn modelId="{72C58DC7-5015-4AB1-8494-66DAF5A31F68}" srcId="{3F372A82-777C-4A15-91F3-DBBCA9C7FE36}" destId="{2FEA3CBC-FA56-4E0B-9088-2B30C9E705B3}" srcOrd="3" destOrd="0" parTransId="{C284CB07-C9E7-4A30-8E6C-A58ADE6F8B03}" sibTransId="{96D3485D-0AB7-4BC6-AE79-DD0370209205}"/>
    <dgm:cxn modelId="{0DF9B4CA-64B1-4FD4-BA14-161649DBE39E}" type="presOf" srcId="{3F372A82-777C-4A15-91F3-DBBCA9C7FE36}" destId="{D90A6A36-1C37-4409-AE05-6AE790F79C1E}" srcOrd="0" destOrd="0" presId="urn:microsoft.com/office/officeart/2005/8/layout/matrix3"/>
    <dgm:cxn modelId="{E76F42F6-E653-4D7F-AE01-11A9869D4F2F}" srcId="{3F372A82-777C-4A15-91F3-DBBCA9C7FE36}" destId="{0838F48D-8F2D-448A-943E-FF0B354601C7}" srcOrd="0" destOrd="0" parTransId="{52A929F4-0699-4E7D-A38D-BAEB4BB29DAC}" sibTransId="{5EEC7EC7-469F-457E-A5D9-4433938F79A6}"/>
    <dgm:cxn modelId="{4A3E54AB-54EE-484D-9B49-68EDE1E89F54}" type="presParOf" srcId="{D90A6A36-1C37-4409-AE05-6AE790F79C1E}" destId="{B2F48514-A7B9-48BA-90F0-0CF843CDB01A}" srcOrd="0" destOrd="0" presId="urn:microsoft.com/office/officeart/2005/8/layout/matrix3"/>
    <dgm:cxn modelId="{87ED40E8-F494-4695-81C3-742DE7692390}" type="presParOf" srcId="{D90A6A36-1C37-4409-AE05-6AE790F79C1E}" destId="{E36D0216-33E5-4C5E-AE31-7BE63DCD19E1}" srcOrd="1" destOrd="0" presId="urn:microsoft.com/office/officeart/2005/8/layout/matrix3"/>
    <dgm:cxn modelId="{BA94FA36-689A-480C-8897-2D329E55B947}" type="presParOf" srcId="{D90A6A36-1C37-4409-AE05-6AE790F79C1E}" destId="{2FAD2985-DA9A-43BE-A156-A4155E4BB8A1}" srcOrd="2" destOrd="0" presId="urn:microsoft.com/office/officeart/2005/8/layout/matrix3"/>
    <dgm:cxn modelId="{DBC025D7-CA79-4D20-9CD1-64377417EA16}" type="presParOf" srcId="{D90A6A36-1C37-4409-AE05-6AE790F79C1E}" destId="{08029696-C8CA-4DBB-A243-CF8B9DA8D521}" srcOrd="3" destOrd="0" presId="urn:microsoft.com/office/officeart/2005/8/layout/matrix3"/>
    <dgm:cxn modelId="{6C38307D-948D-4DF3-A8A5-724DF07C8215}" type="presParOf" srcId="{D90A6A36-1C37-4409-AE05-6AE790F79C1E}" destId="{9EAADD5D-A214-44A9-8ABF-CDC93AF433A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4649A-3C7C-4B3B-9083-AACB7B00BB09}">
      <dsp:nvSpPr>
        <dsp:cNvPr id="0" name=""/>
        <dsp:cNvSpPr/>
      </dsp:nvSpPr>
      <dsp:spPr>
        <a:xfrm>
          <a:off x="653326" y="0"/>
          <a:ext cx="5360180" cy="136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/>
            <a:t>Геометрията е скелетът на всяко велико творение. Използването на перспектива, симетрия и теселация (нареждане на фигури без празнини) превръща математиката в емоция.</a:t>
          </a:r>
          <a:endParaRPr lang="en-US" sz="1800" kern="1200"/>
        </a:p>
      </dsp:txBody>
      <dsp:txXfrm>
        <a:off x="693261" y="39935"/>
        <a:ext cx="5280310" cy="1283610"/>
      </dsp:txXfrm>
    </dsp:sp>
    <dsp:sp modelId="{1E1E2F22-375E-4955-BB4E-E9E21F54A14E}">
      <dsp:nvSpPr>
        <dsp:cNvPr id="0" name=""/>
        <dsp:cNvSpPr/>
      </dsp:nvSpPr>
      <dsp:spPr>
        <a:xfrm rot="5400000">
          <a:off x="3077763" y="1397567"/>
          <a:ext cx="511305" cy="6135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49346" y="1448698"/>
        <a:ext cx="368140" cy="357914"/>
      </dsp:txXfrm>
    </dsp:sp>
    <dsp:sp modelId="{848CCA3E-F823-4637-B56A-2D2B5A624EC1}">
      <dsp:nvSpPr>
        <dsp:cNvPr id="0" name=""/>
        <dsp:cNvSpPr/>
      </dsp:nvSpPr>
      <dsp:spPr>
        <a:xfrm>
          <a:off x="653326" y="2045219"/>
          <a:ext cx="5360180" cy="136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b="1" kern="1200"/>
            <a:t>М. К. Ешер:</a:t>
          </a:r>
          <a:r>
            <a:rPr lang="bg-BG" sz="1800" kern="1200"/>
            <a:t> Неговите „невъзможни фигури“ и мозайки са чиста топология и геометрия.</a:t>
          </a:r>
          <a:endParaRPr lang="en-US" sz="1800" kern="1200"/>
        </a:p>
      </dsp:txBody>
      <dsp:txXfrm>
        <a:off x="693261" y="2085154"/>
        <a:ext cx="5280310" cy="1283610"/>
      </dsp:txXfrm>
    </dsp:sp>
    <dsp:sp modelId="{62813BAB-EF72-4EF2-8EDD-E99616C71933}">
      <dsp:nvSpPr>
        <dsp:cNvPr id="0" name=""/>
        <dsp:cNvSpPr/>
      </dsp:nvSpPr>
      <dsp:spPr>
        <a:xfrm rot="5400000">
          <a:off x="3077763" y="3442787"/>
          <a:ext cx="511305" cy="6135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3149346" y="3493918"/>
        <a:ext cx="368140" cy="357914"/>
      </dsp:txXfrm>
    </dsp:sp>
    <dsp:sp modelId="{92F6A9DF-ED55-4787-84DA-05535E4A1DB3}">
      <dsp:nvSpPr>
        <dsp:cNvPr id="0" name=""/>
        <dsp:cNvSpPr/>
      </dsp:nvSpPr>
      <dsp:spPr>
        <a:xfrm>
          <a:off x="653326" y="4090440"/>
          <a:ext cx="5360180" cy="13634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b="1" kern="1200"/>
            <a:t>Модерно кино:</a:t>
          </a:r>
          <a:r>
            <a:rPr lang="bg-BG" sz="1800" kern="1200"/>
            <a:t> Героите в анимационните филми на Disney и Pixar са всъщност сложни математически уравнения (полигони), които се деформират в реално време.</a:t>
          </a:r>
          <a:endParaRPr lang="en-US" sz="1800" kern="1200"/>
        </a:p>
      </dsp:txBody>
      <dsp:txXfrm>
        <a:off x="693261" y="4130375"/>
        <a:ext cx="5280310" cy="1283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48514-A7B9-48BA-90F0-0CF843CDB01A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6D0216-33E5-4C5E-AE31-7BE63DCD19E1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Насърчава различни начини на мислене </a:t>
          </a:r>
          <a:endParaRPr lang="en-US" sz="1900" kern="1200"/>
        </a:p>
      </dsp:txBody>
      <dsp:txXfrm>
        <a:off x="1228411" y="621955"/>
        <a:ext cx="1919362" cy="1919362"/>
      </dsp:txXfrm>
    </dsp:sp>
    <dsp:sp modelId="{2FAD2985-DA9A-43BE-A156-A4155E4BB8A1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Позволява повече от едно решение </a:t>
          </a:r>
          <a:endParaRPr lang="en-US" sz="1900" kern="1200"/>
        </a:p>
      </dsp:txBody>
      <dsp:txXfrm>
        <a:off x="3519058" y="621955"/>
        <a:ext cx="1919362" cy="1919362"/>
      </dsp:txXfrm>
    </dsp:sp>
    <dsp:sp modelId="{08029696-C8CA-4DBB-A243-CF8B9DA8D521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Развива въображението</a:t>
          </a:r>
          <a:endParaRPr lang="en-US" sz="1900" kern="1200"/>
        </a:p>
      </dsp:txBody>
      <dsp:txXfrm>
        <a:off x="1228411" y="2912601"/>
        <a:ext cx="1919362" cy="1919362"/>
      </dsp:txXfrm>
    </dsp:sp>
    <dsp:sp modelId="{9EAADD5D-A214-44A9-8ABF-CDC93AF433A6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Тя е комбинация от логика и творчество.</a:t>
          </a:r>
          <a:endParaRPr lang="en-US" sz="1900" kern="1200"/>
        </a:p>
      </dsp:txBody>
      <dsp:txXfrm>
        <a:off x="3519058" y="2912601"/>
        <a:ext cx="1919362" cy="1919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823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75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834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866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985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798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304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953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796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10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7108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04224-5F53-4681-B114-4FDA2DEB297A}" type="datetimeFigureOut">
              <a:rPr lang="bg-BG" smtClean="0"/>
              <a:t>6.5.2026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15E07B-6C49-45E8-9BB0-876BFAD0C1D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533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bg-BG">
                <a:latin typeface="Times New Roman"/>
                <a:cs typeface="Times New Roman"/>
              </a:rPr>
              <a:t>Къде може да се използва математиката?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bg-BG">
                <a:latin typeface="Times New Roman"/>
                <a:cs typeface="Times New Roman"/>
              </a:rPr>
              <a:t>на Моника Кирилова 10Б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Картина 3" descr="Картина, която съдържа текст, черна дъска, почерк, меню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5BE60B41-24A8-01E1-AFB9-E5747841C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165" r="25836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73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C3C0E39-9141-E4DF-8633-3C30A820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bg-BG" sz="3800">
                <a:latin typeface="Times New Roman"/>
                <a:cs typeface="Times New Roman"/>
              </a:rPr>
              <a:t> Математиката като "Шесто чувство"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6D05DF4-5385-E138-E37B-D53BC6AFE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buFont typeface=""/>
              <a:buChar char="•"/>
            </a:pPr>
            <a:r>
              <a:rPr lang="bg-BG" sz="1700" b="1">
                <a:latin typeface="Times New Roman"/>
                <a:cs typeface="Times New Roman"/>
              </a:rPr>
              <a:t>Основна теза:</a:t>
            </a:r>
            <a:r>
              <a:rPr lang="bg-BG" sz="1700">
                <a:latin typeface="Times New Roman"/>
                <a:cs typeface="Times New Roman"/>
              </a:rPr>
              <a:t> Математиката не е просто предмет в училище, а начинът, по който нашият мозък дешифрира реалността. Тя е невидимата нишка, която свързва всичко – от ударите на сърцето ни до движението на далечни галактики.</a:t>
            </a:r>
          </a:p>
          <a:p>
            <a:pPr marL="228600" indent="-228600">
              <a:buFont typeface=""/>
              <a:buChar char="•"/>
            </a:pPr>
            <a:r>
              <a:rPr lang="bg-BG" sz="1700" b="1">
                <a:latin typeface="Times New Roman"/>
                <a:cs typeface="Times New Roman"/>
              </a:rPr>
              <a:t>Защо е интересна?</a:t>
            </a:r>
            <a:r>
              <a:rPr lang="bg-BG" sz="1700">
                <a:latin typeface="Times New Roman"/>
                <a:cs typeface="Times New Roman"/>
              </a:rPr>
              <a:t> Защото ни позволява да виждаме модели и структури там, където на пръв поглед има само хаос. Тя е инструмент за предвиждане на бъдещето и разбиране на миналото.</a:t>
            </a:r>
          </a:p>
        </p:txBody>
      </p:sp>
      <p:pic>
        <p:nvPicPr>
          <p:cNvPr id="4" name="Картина 3" descr="Картина, която съдържа текст, почерк, офис принадлежности, канцеларски материали&#10;&#10;Генерирано от ИИ съдържание може да е неправилно.">
            <a:extLst>
              <a:ext uri="{FF2B5EF4-FFF2-40B4-BE49-F238E27FC236}">
                <a16:creationId xmlns:a16="http://schemas.microsoft.com/office/drawing/2014/main" id="{001F7DFA-53A0-3CB7-0BA5-C07AF0EA77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269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691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8491EE9-1269-4D9C-3257-CA418135D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bg-BG" sz="3200">
                <a:latin typeface="Times New Roman"/>
                <a:ea typeface="+mj-lt"/>
                <a:cs typeface="Times New Roman"/>
              </a:rPr>
              <a:t>Златното сечение – Кодът на красотата</a:t>
            </a:r>
            <a:endParaRPr lang="bg-BG" sz="3200">
              <a:latin typeface="Times New Roman"/>
              <a:cs typeface="Times New Roman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5BBD24E-13B6-0E6D-28EA-C9AD65FBE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z="1600">
                <a:latin typeface="Times New Roman"/>
                <a:ea typeface="+mn-lt"/>
                <a:cs typeface="Times New Roman"/>
              </a:rPr>
              <a:t>Числото ϕ≈1.618 (Фи) се нарича „Божествена пропорция“. Мозъкът ни е еволюционно настроен да възприема обекти с тази пропорция като „красиви“ и „хармонични“.</a:t>
            </a:r>
            <a:endParaRPr lang="bg-BG" sz="1600">
              <a:latin typeface="Times New Roman"/>
              <a:cs typeface="Times New Roman"/>
            </a:endParaRPr>
          </a:p>
          <a:p>
            <a:r>
              <a:rPr lang="bg-BG" sz="1600" b="1">
                <a:latin typeface="Times New Roman"/>
                <a:ea typeface="+mn-lt"/>
                <a:cs typeface="Times New Roman"/>
              </a:rPr>
              <a:t>В човека:</a:t>
            </a:r>
            <a:r>
              <a:rPr lang="bg-BG" sz="1600">
                <a:latin typeface="Times New Roman"/>
                <a:ea typeface="+mn-lt"/>
                <a:cs typeface="Times New Roman"/>
              </a:rPr>
              <a:t> Съотношението между дължината на предмишницата и китката, или разстоянието между очите и устата, често се доближава до Златното сечение.</a:t>
            </a:r>
            <a:endParaRPr lang="bg-BG" sz="1600">
              <a:latin typeface="Times New Roman"/>
              <a:cs typeface="Times New Roman"/>
            </a:endParaRPr>
          </a:p>
          <a:p>
            <a:r>
              <a:rPr lang="bg-BG" sz="1600" b="1">
                <a:latin typeface="Times New Roman"/>
                <a:ea typeface="+mn-lt"/>
                <a:cs typeface="Times New Roman"/>
              </a:rPr>
              <a:t>Дизайн:</a:t>
            </a:r>
            <a:r>
              <a:rPr lang="bg-BG" sz="1600">
                <a:latin typeface="Times New Roman"/>
                <a:ea typeface="+mn-lt"/>
                <a:cs typeface="Times New Roman"/>
              </a:rPr>
              <a:t> Логотата на Apple, Pepsi и Twitter са изградени върху тези геометрични принципи.</a:t>
            </a:r>
            <a:endParaRPr lang="bg-BG" sz="1600">
              <a:latin typeface="Times New Roman"/>
              <a:cs typeface="Times New Roman"/>
            </a:endParaRPr>
          </a:p>
          <a:p>
            <a:endParaRPr lang="bg-BG" sz="1600"/>
          </a:p>
        </p:txBody>
      </p:sp>
      <p:pic>
        <p:nvPicPr>
          <p:cNvPr id="5" name="Картина 4" descr="A black and white drawing of a golden ratio&#10;&#10;AI-generated content may be incorrect.">
            <a:extLst>
              <a:ext uri="{FF2B5EF4-FFF2-40B4-BE49-F238E27FC236}">
                <a16:creationId xmlns:a16="http://schemas.microsoft.com/office/drawing/2014/main" id="{939D4699-84EC-14B8-C4D6-BF17CB205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72" y="1492891"/>
            <a:ext cx="6389346" cy="388152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659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89D140A-001F-F867-5144-08EA86C3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bg-BG" sz="3700">
                <a:solidFill>
                  <a:srgbClr val="FFFFFF"/>
                </a:solidFill>
                <a:latin typeface="Times New Roman"/>
                <a:ea typeface="+mj-lt"/>
                <a:cs typeface="Times New Roman"/>
              </a:rPr>
              <a:t>Математиката в изкуството и архитектурата</a:t>
            </a:r>
            <a:endParaRPr lang="bg-BG" sz="370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Контейнер за съдържание 2">
            <a:extLst>
              <a:ext uri="{FF2B5EF4-FFF2-40B4-BE49-F238E27FC236}">
                <a16:creationId xmlns:a16="http://schemas.microsoft.com/office/drawing/2014/main" id="{750C8559-CA5E-E7C6-9B28-BE05C9C866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87419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07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743370F-1E92-BEB7-44AD-E234C33CA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bg-BG" sz="3400">
                <a:latin typeface="Times New Roman"/>
                <a:cs typeface="Times New Roman"/>
              </a:rPr>
              <a:t>Фракталите – Геометрията на природата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D515C6D-30DB-35DF-0FBA-E98929E93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bg-BG" sz="2400">
                <a:latin typeface="Times New Roman"/>
                <a:ea typeface="+mn-lt"/>
                <a:cs typeface="Times New Roman"/>
              </a:rPr>
              <a:t>Традиционната геометрия работи с прави линии и кръгове, но природата е „грапава“. Фракталите са структури, които се повтарят безкрайно в различен мащаб.</a:t>
            </a:r>
            <a:endParaRPr lang="bg-BG" sz="2400">
              <a:latin typeface="Times New Roman"/>
              <a:cs typeface="Times New Roman"/>
            </a:endParaRPr>
          </a:p>
          <a:p>
            <a:r>
              <a:rPr lang="bg-BG" sz="2400" b="1">
                <a:latin typeface="Times New Roman"/>
                <a:ea typeface="+mn-lt"/>
                <a:cs typeface="Times New Roman"/>
              </a:rPr>
              <a:t>Броколи Романеско:</a:t>
            </a:r>
            <a:r>
              <a:rPr lang="bg-BG" sz="2400">
                <a:latin typeface="Times New Roman"/>
                <a:ea typeface="+mn-lt"/>
                <a:cs typeface="Times New Roman"/>
              </a:rPr>
              <a:t> Перфектен пример за самоподобна математическа структура.</a:t>
            </a:r>
            <a:endParaRPr lang="bg-BG" sz="2400">
              <a:latin typeface="Times New Roman"/>
              <a:cs typeface="Times New Roman"/>
            </a:endParaRPr>
          </a:p>
          <a:p>
            <a:r>
              <a:rPr lang="bg-BG" sz="2400" b="1">
                <a:latin typeface="Times New Roman"/>
                <a:ea typeface="+mn-lt"/>
                <a:cs typeface="Times New Roman"/>
              </a:rPr>
              <a:t>Кино ефекти:</a:t>
            </a:r>
            <a:r>
              <a:rPr lang="bg-BG" sz="2400">
                <a:latin typeface="Times New Roman"/>
                <a:ea typeface="+mn-lt"/>
                <a:cs typeface="Times New Roman"/>
              </a:rPr>
              <a:t> Планините и облаците във видеоигрите се генерират чрез фрактални алгоритми, а не се рисуват на ръка.</a:t>
            </a:r>
            <a:endParaRPr lang="bg-BG" sz="2400">
              <a:latin typeface="Times New Roman"/>
              <a:cs typeface="Times New Roman"/>
            </a:endParaRPr>
          </a:p>
          <a:p>
            <a:endParaRPr lang="bg-BG" sz="2400">
              <a:latin typeface="Times New Roman"/>
              <a:cs typeface="Times New Roman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vegetable&#10;&#10;AI-generated content may be incorrect.">
            <a:extLst>
              <a:ext uri="{FF2B5EF4-FFF2-40B4-BE49-F238E27FC236}">
                <a16:creationId xmlns:a16="http://schemas.microsoft.com/office/drawing/2014/main" id="{D0A1963D-28AA-582C-EA2C-8AF27992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7" r="19262" b="3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0" name="Arc 1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 descr="A fractal image of a circle with arrows&#10;&#10;AI-generated content may be incorrect.">
            <a:extLst>
              <a:ext uri="{FF2B5EF4-FFF2-40B4-BE49-F238E27FC236}">
                <a16:creationId xmlns:a16="http://schemas.microsoft.com/office/drawing/2014/main" id="{2D0E640A-FF57-8218-F5A9-C313F184A3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1" b="2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1151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CAFC3C6-DD7E-F037-9763-BAC0233F0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Теория на вероятностите </a:t>
            </a:r>
          </a:p>
        </p:txBody>
      </p:sp>
      <p:pic>
        <p:nvPicPr>
          <p:cNvPr id="5" name="Контейнер за съдържание 4" descr="A diagram of a venn diagram&#10;&#10;AI-generated content may be incorrect.">
            <a:extLst>
              <a:ext uri="{FF2B5EF4-FFF2-40B4-BE49-F238E27FC236}">
                <a16:creationId xmlns:a16="http://schemas.microsoft.com/office/drawing/2014/main" id="{9B3CD43C-835C-44C0-C1FA-FC9D73402F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936" y="1136233"/>
            <a:ext cx="5458968" cy="4585533"/>
          </a:xfrm>
          <a:prstGeom prst="rect">
            <a:avLst/>
          </a:prstGeom>
        </p:spPr>
      </p:pic>
      <p:sp>
        <p:nvSpPr>
          <p:cNvPr id="21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1E942317-247A-A989-BA43-F5E07E246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9128" y="2664886"/>
            <a:ext cx="4818888" cy="3550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/>
              <a:t>Вероятностите не са просто за залози и зарове. Те са математическият модел на несигурността.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 b="1"/>
              <a:t>Медицина:</a:t>
            </a:r>
            <a:r>
              <a:rPr lang="en-US" sz="1900"/>
              <a:t> Тестването на нови лекарства разчита на вероятностите, за да се докаже, че ефектът е реален, а не случайно съвпадение.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900" b="1"/>
              <a:t>Големите данни (Big Data):</a:t>
            </a:r>
            <a:r>
              <a:rPr lang="en-US" sz="1900"/>
              <a:t> Алгоритмите на Netflix или YouTube предвиждат какво ще ви хареса, използвайки вашата история като вероятностна променлива.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54193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EF6296C-0299-2925-9DCB-21DF23EE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bg-BG" sz="3700">
                <a:solidFill>
                  <a:srgbClr val="FFFFFF"/>
                </a:solidFill>
                <a:latin typeface="Times New Roman"/>
                <a:cs typeface="Times New Roman"/>
              </a:rPr>
              <a:t>Математиката развива креативност</a:t>
            </a:r>
          </a:p>
        </p:txBody>
      </p:sp>
      <p:graphicFrame>
        <p:nvGraphicFramePr>
          <p:cNvPr id="5" name="Контейнер за съдържание 2">
            <a:extLst>
              <a:ext uri="{FF2B5EF4-FFF2-40B4-BE49-F238E27FC236}">
                <a16:creationId xmlns:a16="http://schemas.microsoft.com/office/drawing/2014/main" id="{547466F3-BA10-1E29-C8D0-26A9E2DE22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72288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4239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A80AA1D-4A40-E1F8-CA62-ABCE1E46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Математиката в професиите</a:t>
            </a:r>
          </a:p>
        </p:txBody>
      </p:sp>
      <p:sp>
        <p:nvSpPr>
          <p:cNvPr id="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5EED14B-0F4E-0967-7056-11CC316EF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/>
              <a:t>Много професии използват математика: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Инженери и архитекти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Програмисти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Икономисти и финансисти</a:t>
            </a:r>
            <a:br>
              <a:rPr lang="en-US" sz="2200"/>
            </a:br>
            <a:r>
              <a:rPr lang="en-US" sz="2200"/>
              <a:t> Тя отваря много възможности за бъдещо развитие.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5" name="Контейнер за съдържание 4" descr="A group of people standing in a line&#10;&#10;AI-generated content may be incorrect.">
            <a:extLst>
              <a:ext uri="{FF2B5EF4-FFF2-40B4-BE49-F238E27FC236}">
                <a16:creationId xmlns:a16="http://schemas.microsoft.com/office/drawing/2014/main" id="{6B08FF58-C027-D19E-01C4-B3C41445E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02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5110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9CAFAB2-623E-38AC-B7A9-D587CD2DA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bg-BG">
                <a:solidFill>
                  <a:srgbClr val="FFFFFF"/>
                </a:solidFill>
                <a:latin typeface="Times New Roman"/>
                <a:cs typeface="Times New Roman"/>
              </a:rPr>
              <a:t>Заключение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1AA1897-1FFE-F0FF-E6FB-2B994D3EC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bg-BG" sz="2200">
                <a:latin typeface="Times New Roman"/>
                <a:ea typeface="+mn-lt"/>
                <a:cs typeface="Times New Roman"/>
              </a:rPr>
              <a:t>Математиката е много повече от обикновен учебен предмет – тя е важен инструмент, който ни помага да разбираме света около нас. Чрез нея развиваме логическо мислене, умения за анализ и способност да решаваме различни проблеми в ежедневието.</a:t>
            </a:r>
            <a:endParaRPr lang="bg-BG" sz="2200">
              <a:latin typeface="Times New Roman"/>
              <a:cs typeface="Times New Roman"/>
            </a:endParaRPr>
          </a:p>
          <a:p>
            <a:r>
              <a:rPr lang="bg-BG" sz="2200">
                <a:latin typeface="Times New Roman"/>
                <a:ea typeface="+mn-lt"/>
                <a:cs typeface="Times New Roman"/>
              </a:rPr>
              <a:t>Тя има огромно значение за развитието на науката и технологиите. Благодарение на математиката съществуват компютрите, интернет и много от съвременните открития, които улесняват живота ни.</a:t>
            </a:r>
            <a:endParaRPr lang="bg-BG" sz="2200">
              <a:latin typeface="Times New Roman"/>
              <a:cs typeface="Times New Roman"/>
            </a:endParaRPr>
          </a:p>
          <a:p>
            <a:endParaRPr lang="bg-BG"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901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F632BC-6689-A601-4CC8-19DF6DB1A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Благодаря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186097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 екран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Office тема</vt:lpstr>
      <vt:lpstr>Къде може да се използва математиката?</vt:lpstr>
      <vt:lpstr> Математиката като "Шесто чувство"</vt:lpstr>
      <vt:lpstr>Златното сечение – Кодът на красотата</vt:lpstr>
      <vt:lpstr>Математиката в изкуството и архитектурата</vt:lpstr>
      <vt:lpstr>Фракталите – Геометрията на природата</vt:lpstr>
      <vt:lpstr>Теория на вероятностите </vt:lpstr>
      <vt:lpstr>Математиката развива креативност</vt:lpstr>
      <vt:lpstr>Математиката в професиите</vt:lpstr>
      <vt:lpstr>Заключение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2026-04-26T10:58:31Z</dcterms:created>
  <dcterms:modified xsi:type="dcterms:W3CDTF">2026-05-06T15:14:30Z</dcterms:modified>
</cp:coreProperties>
</file>